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19"/>
  </p:notesMasterIdLst>
  <p:handoutMasterIdLst>
    <p:handoutMasterId r:id="rId20"/>
  </p:handoutMasterIdLst>
  <p:sldIdLst>
    <p:sldId id="417" r:id="rId8"/>
    <p:sldId id="484" r:id="rId9"/>
    <p:sldId id="480" r:id="rId10"/>
    <p:sldId id="486" r:id="rId11"/>
    <p:sldId id="509" r:id="rId12"/>
    <p:sldId id="488" r:id="rId13"/>
    <p:sldId id="490" r:id="rId14"/>
    <p:sldId id="491" r:id="rId15"/>
    <p:sldId id="505" r:id="rId16"/>
    <p:sldId id="508" r:id="rId17"/>
    <p:sldId id="513" r:id="rId18"/>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84"/>
            <p14:sldId id="480"/>
            <p14:sldId id="486"/>
            <p14:sldId id="509"/>
            <p14:sldId id="488"/>
            <p14:sldId id="490"/>
            <p14:sldId id="491"/>
            <p14:sldId id="505"/>
            <p14:sldId id="508"/>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901" autoAdjust="0"/>
  </p:normalViewPr>
  <p:slideViewPr>
    <p:cSldViewPr snapToGrid="0" snapToObjects="1">
      <p:cViewPr varScale="1">
        <p:scale>
          <a:sx n="68" d="100"/>
          <a:sy n="68" d="100"/>
        </p:scale>
        <p:origin x="648" y="72"/>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7005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11</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28582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421478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254147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100983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Præsentationen med ”Introduktion til de overordnede rammer” giver</a:t>
            </a:r>
            <a:r>
              <a:rPr lang="da-DK" baseline="0" dirty="0"/>
              <a:t> introduktion til målhierarki og proces for årlig kvalitetsopfølgning og uddannelsesevaluering.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98882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63157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34433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177328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79417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hyperlink" Target="https://www.kvalitet.aau.dk/Kvalitetsdokumenter/#492298"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www.kvalitet.aau.dk/Kvalitetsdokumenter/#492298"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kvalitet.aau.dk/Kvalitetsdokumenter/#492298"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kvalitetsområde </a:t>
            </a:r>
            <a:br>
              <a:rPr lang="da-DK" sz="2000" dirty="0"/>
            </a:br>
            <a:r>
              <a:rPr lang="da-DK" sz="2000" dirty="0"/>
              <a:t>”6. Job og karriere” </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75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75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38067" y="341573"/>
            <a:ext cx="11095636" cy="1474385"/>
          </a:xfrm>
        </p:spPr>
        <p:txBody>
          <a:bodyPr/>
          <a:lstStyle/>
          <a:p>
            <a:pPr>
              <a:lnSpc>
                <a:spcPct val="120000"/>
              </a:lnSpc>
              <a:spcBef>
                <a:spcPts val="600"/>
              </a:spcBef>
              <a:spcAft>
                <a:spcPts val="300"/>
              </a:spcAft>
            </a:pPr>
            <a:r>
              <a:rPr lang="da-DK" sz="2800" spc="100" dirty="0">
                <a:ea typeface="Times New Roman" panose="02020603050405020304" pitchFamily="18" charset="0"/>
                <a:cs typeface="Times New Roman" panose="02020603050405020304" pitchFamily="18" charset="0"/>
                <a:hlinkClick r:id="rId2"/>
              </a:rPr>
              <a:t>4.3.1 Principper for studie-, trivsels- og karrierevejledning</a:t>
            </a:r>
            <a:endParaRPr lang="da-DK" sz="2800" spc="100" dirty="0">
              <a:ea typeface="Times New Roman" panose="02020603050405020304" pitchFamily="18" charset="0"/>
              <a:cs typeface="Times New Roman" panose="02020603050405020304" pitchFamily="18" charset="0"/>
            </a:endParaRPr>
          </a:p>
        </p:txBody>
      </p:sp>
      <p:sp>
        <p:nvSpPr>
          <p:cNvPr id="26" name="Pladsholder til tekst 3"/>
          <p:cNvSpPr>
            <a:spLocks noGrp="1"/>
          </p:cNvSpPr>
          <p:nvPr>
            <p:ph type="body" sz="quarter" idx="12"/>
          </p:nvPr>
        </p:nvSpPr>
        <p:spPr>
          <a:xfrm>
            <a:off x="1220487" y="1402072"/>
            <a:ext cx="10297712" cy="4752528"/>
          </a:xfrm>
        </p:spPr>
        <p:txBody>
          <a:bodyPr>
            <a:normAutofit fontScale="92500" lnSpcReduction="10000"/>
          </a:bodyPr>
          <a:lstStyle/>
          <a:p>
            <a:pPr marL="361950" indent="-361950"/>
            <a:r>
              <a:rPr lang="da-DK" sz="2100" dirty="0"/>
              <a:t>Studie-, trivsels- og karrierevejledning gives ud fra følgende principper</a:t>
            </a:r>
          </a:p>
          <a:p>
            <a:pPr marL="1206500" indent="-342900">
              <a:buFont typeface="Wingdings" panose="05000000000000000000" pitchFamily="2" charset="2"/>
              <a:buChar char="Ø"/>
            </a:pPr>
            <a:r>
              <a:rPr lang="da-DK" sz="2000" dirty="0"/>
              <a:t>Vejledning skal være/give</a:t>
            </a:r>
          </a:p>
          <a:p>
            <a:pPr marL="1701800" lvl="1" indent="-342900">
              <a:buFont typeface="+mj-lt"/>
              <a:buAutoNum type="arabicPeriod"/>
            </a:pPr>
            <a:r>
              <a:rPr lang="da-DK" dirty="0"/>
              <a:t>Kvalificeret</a:t>
            </a:r>
          </a:p>
          <a:p>
            <a:pPr marL="1701800" lvl="1" indent="-342900">
              <a:buFont typeface="+mj-lt"/>
              <a:buAutoNum type="arabicPeriod"/>
            </a:pPr>
            <a:r>
              <a:rPr lang="da-DK" dirty="0"/>
              <a:t>Ansvarlig</a:t>
            </a:r>
          </a:p>
          <a:p>
            <a:pPr marL="1701800" lvl="1" indent="-342900">
              <a:buFont typeface="+mj-lt"/>
              <a:buAutoNum type="arabicPeriod"/>
            </a:pPr>
            <a:r>
              <a:rPr lang="da-DK" dirty="0"/>
              <a:t>Meningsfuld helhed</a:t>
            </a:r>
          </a:p>
          <a:p>
            <a:pPr marL="1701800" lvl="1" indent="-342900">
              <a:buFont typeface="+mj-lt"/>
              <a:buAutoNum type="arabicPeriod"/>
            </a:pPr>
            <a:r>
              <a:rPr lang="da-DK" dirty="0"/>
              <a:t>Bæredygtig</a:t>
            </a:r>
          </a:p>
          <a:p>
            <a:pPr marL="1701800" lvl="1" indent="-342900">
              <a:buFont typeface="+mj-lt"/>
              <a:buAutoNum type="arabicPeriod"/>
            </a:pPr>
            <a:r>
              <a:rPr lang="da-DK" dirty="0"/>
              <a:t>Ligeværdig</a:t>
            </a:r>
          </a:p>
          <a:p>
            <a:pPr marL="1701800" lvl="1" indent="-342900">
              <a:buFont typeface="+mj-lt"/>
              <a:buAutoNum type="arabicPeriod"/>
            </a:pPr>
            <a:r>
              <a:rPr lang="da-DK" dirty="0"/>
              <a:t>Tilgængelig, synlig og sammenhængende</a:t>
            </a:r>
          </a:p>
          <a:p>
            <a:pPr marL="361950" indent="-361950"/>
            <a:r>
              <a:rPr lang="da-DK" sz="2000" dirty="0"/>
              <a:t>Principperne anvendes både i kvalitetsområde 1, 4 og 6 i forbindelsen med rekruttering, studiestart, studiemiljø samt job og karriere</a:t>
            </a:r>
          </a:p>
          <a:p>
            <a:pPr marL="361950" indent="-361950"/>
            <a:r>
              <a:rPr lang="da-DK" sz="2000" dirty="0"/>
              <a:t>Vejledning gives både lokalt i uddannelserne og centralt i Studieservice</a:t>
            </a:r>
          </a:p>
          <a:p>
            <a:pPr marL="361950" indent="-361950"/>
            <a:r>
              <a:rPr lang="da-DK" sz="2000" dirty="0"/>
              <a:t>Principperne omfatter ikke faglig vejledning i forbindelse med kurser og projekter </a:t>
            </a:r>
          </a:p>
          <a:p>
            <a:pPr marL="361950" indent="-361950"/>
            <a:r>
              <a:rPr lang="da-DK" sz="2000" dirty="0"/>
              <a:t>Principperne omfatter ikke VEU-uddannelserne</a:t>
            </a:r>
          </a:p>
          <a:p>
            <a:pPr marL="1358900" lvl="1"/>
            <a:endParaRPr lang="da-DK" dirty="0"/>
          </a:p>
          <a:p>
            <a:pPr marL="0" indent="0">
              <a:buNone/>
            </a:pPr>
            <a:endParaRPr lang="da-DK" dirty="0"/>
          </a:p>
        </p:txBody>
      </p:sp>
    </p:spTree>
    <p:extLst>
      <p:ext uri="{BB962C8B-B14F-4D97-AF65-F5344CB8AC3E}">
        <p14:creationId xmlns:p14="http://schemas.microsoft.com/office/powerpoint/2010/main" val="77628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297281"/>
            <a:ext cx="9946825" cy="1474385"/>
          </a:xfrm>
        </p:spPr>
        <p:txBody>
          <a:bodyPr/>
          <a:lstStyle/>
          <a:p>
            <a:r>
              <a:rPr lang="da-DK" sz="3000" dirty="0"/>
              <a:t>Rammerne for AAU’s kvalitetssystem</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105736"/>
            <a:ext cx="5973445" cy="4809490"/>
          </a:xfrm>
          <a:prstGeom prst="rect">
            <a:avLst/>
          </a:prstGeom>
          <a:noFill/>
          <a:ln>
            <a:noFill/>
          </a:ln>
        </p:spPr>
      </p:pic>
      <p:sp>
        <p:nvSpPr>
          <p:cNvPr id="5" name="Ellipse 4"/>
          <p:cNvSpPr/>
          <p:nvPr/>
        </p:nvSpPr>
        <p:spPr>
          <a:xfrm>
            <a:off x="7695446" y="4092165"/>
            <a:ext cx="1149790" cy="58847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5365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Kvalitetsområdet for job og karriere har fokus på:</a:t>
            </a:r>
          </a:p>
        </p:txBody>
      </p:sp>
      <p:sp>
        <p:nvSpPr>
          <p:cNvPr id="4" name="Pladsholder til tekst 3"/>
          <p:cNvSpPr>
            <a:spLocks noGrp="1"/>
          </p:cNvSpPr>
          <p:nvPr>
            <p:ph type="body" sz="quarter" idx="12"/>
          </p:nvPr>
        </p:nvSpPr>
        <p:spPr>
          <a:xfrm>
            <a:off x="775089" y="1844676"/>
            <a:ext cx="8792296" cy="4501804"/>
          </a:xfrm>
        </p:spPr>
        <p:txBody>
          <a:bodyPr>
            <a:normAutofit lnSpcReduction="10000"/>
          </a:bodyPr>
          <a:lstStyle/>
          <a:p>
            <a:pPr marL="0" lvl="0" indent="0">
              <a:buNone/>
            </a:pPr>
            <a:r>
              <a:rPr lang="da-DK" sz="1800" b="1" dirty="0"/>
              <a:t>Kvalitetsarbejdet relateret til:</a:t>
            </a:r>
          </a:p>
          <a:p>
            <a:pPr marL="361950" lvl="0" indent="-361950">
              <a:lnSpc>
                <a:spcPct val="100000"/>
              </a:lnSpc>
              <a:spcBef>
                <a:spcPts val="1200"/>
              </a:spcBef>
            </a:pPr>
            <a:r>
              <a:rPr lang="da-DK" sz="2000" dirty="0"/>
              <a:t>At de studerende gennem uddannelsen rustes til deres første job</a:t>
            </a:r>
          </a:p>
          <a:p>
            <a:pPr marL="361950" lvl="0" indent="-361950">
              <a:lnSpc>
                <a:spcPct val="100000"/>
              </a:lnSpc>
              <a:spcBef>
                <a:spcPts val="1200"/>
              </a:spcBef>
            </a:pPr>
            <a:r>
              <a:rPr lang="da-DK" sz="2000" dirty="0"/>
              <a:t>At uddannelserne er relevante, og herunder en tilpasses til </a:t>
            </a:r>
            <a:r>
              <a:rPr lang="da-DK" sz="2000" dirty="0" err="1"/>
              <a:t>samfunds-udviklingen</a:t>
            </a:r>
            <a:r>
              <a:rPr lang="da-DK" sz="2000" dirty="0"/>
              <a:t> og arbejdsmarkedets behov </a:t>
            </a:r>
          </a:p>
          <a:p>
            <a:pPr marL="361950" lvl="0" indent="-361950">
              <a:lnSpc>
                <a:spcPct val="100000"/>
              </a:lnSpc>
              <a:spcBef>
                <a:spcPts val="1200"/>
              </a:spcBef>
            </a:pPr>
            <a:r>
              <a:rPr lang="da-DK" sz="2000" dirty="0"/>
              <a:t>Dialog med aftagere for at få deres vurdering af:</a:t>
            </a:r>
            <a:endParaRPr lang="da-DK" sz="2800" dirty="0"/>
          </a:p>
          <a:p>
            <a:pPr marL="896938" lvl="0" indent="-454025">
              <a:lnSpc>
                <a:spcPct val="100000"/>
              </a:lnSpc>
              <a:spcBef>
                <a:spcPts val="1200"/>
              </a:spcBef>
              <a:buFont typeface="Wingdings" panose="05000000000000000000" pitchFamily="2" charset="2"/>
              <a:buChar char="Ø"/>
            </a:pPr>
            <a:r>
              <a:rPr lang="da-DK" sz="1500" dirty="0"/>
              <a:t>uddannelsernes relevans</a:t>
            </a:r>
          </a:p>
          <a:p>
            <a:pPr marL="896938" lvl="0" indent="-454025">
              <a:lnSpc>
                <a:spcPct val="100000"/>
              </a:lnSpc>
              <a:spcBef>
                <a:spcPts val="600"/>
              </a:spcBef>
              <a:buFont typeface="Wingdings" panose="05000000000000000000" pitchFamily="2" charset="2"/>
              <a:buChar char="Ø"/>
            </a:pPr>
            <a:r>
              <a:rPr lang="da-DK" sz="1500" dirty="0"/>
              <a:t>kvaliteten af studerendes/praktikanternes og dimittendernes kvalifikationer</a:t>
            </a:r>
          </a:p>
          <a:p>
            <a:pPr marL="896938" lvl="0" indent="-454025">
              <a:lnSpc>
                <a:spcPct val="100000"/>
              </a:lnSpc>
              <a:spcBef>
                <a:spcPts val="600"/>
              </a:spcBef>
              <a:buFont typeface="Wingdings" panose="05000000000000000000" pitchFamily="2" charset="2"/>
              <a:buChar char="Ø"/>
            </a:pPr>
            <a:r>
              <a:rPr lang="da-DK" sz="1500" dirty="0"/>
              <a:t>udviklingen i omverdenens behov for kvalifikationer</a:t>
            </a:r>
          </a:p>
          <a:p>
            <a:pPr marL="361950" lvl="0" indent="-361950">
              <a:lnSpc>
                <a:spcPct val="100000"/>
              </a:lnSpc>
              <a:spcBef>
                <a:spcPts val="1200"/>
              </a:spcBef>
            </a:pPr>
            <a:r>
              <a:rPr lang="da-DK" sz="2000" dirty="0"/>
              <a:t>Dialog med dimittender for at få deres vurdering af:</a:t>
            </a:r>
          </a:p>
          <a:p>
            <a:pPr marL="896938" lvl="0" indent="-454025">
              <a:lnSpc>
                <a:spcPct val="100000"/>
              </a:lnSpc>
              <a:spcBef>
                <a:spcPts val="1200"/>
              </a:spcBef>
              <a:buFont typeface="Wingdings" panose="05000000000000000000" pitchFamily="2" charset="2"/>
              <a:buChar char="Ø"/>
            </a:pPr>
            <a:r>
              <a:rPr lang="da-DK" dirty="0"/>
              <a:t>egne kvalifikationer, herunder om de føler sig rustet til jobbet</a:t>
            </a:r>
          </a:p>
          <a:p>
            <a:pPr marL="896938" lvl="0" indent="-454025">
              <a:lnSpc>
                <a:spcPct val="100000"/>
              </a:lnSpc>
              <a:spcBef>
                <a:spcPts val="1200"/>
              </a:spcBef>
              <a:buFont typeface="Wingdings" panose="05000000000000000000" pitchFamily="2" charset="2"/>
              <a:buChar char="Ø"/>
            </a:pPr>
            <a:r>
              <a:rPr lang="da-DK" dirty="0"/>
              <a:t>om deres erhvervede kompetencer også er de kompetencer, der bliver efterspurgt i forbindelse med deres beskæftigelse og på arbejdsmarkedet</a:t>
            </a:r>
            <a:endParaRPr lang="da-DK" sz="2400" dirty="0"/>
          </a:p>
          <a:p>
            <a:pPr marL="361950" lvl="0" indent="-361950">
              <a:lnSpc>
                <a:spcPct val="100000"/>
              </a:lnSpc>
              <a:spcBef>
                <a:spcPts val="2400"/>
              </a:spcBef>
            </a:pPr>
            <a:endParaRPr lang="da-DK" sz="2400" dirty="0"/>
          </a:p>
          <a:p>
            <a:pPr marL="361950" indent="-361950">
              <a:lnSpc>
                <a:spcPct val="100000"/>
              </a:lnSpc>
              <a:spcBef>
                <a:spcPts val="2400"/>
              </a:spcBef>
              <a:buNone/>
            </a:pPr>
            <a:endParaRPr lang="da-DK" sz="2400" dirty="0"/>
          </a:p>
        </p:txBody>
      </p:sp>
      <p:sp>
        <p:nvSpPr>
          <p:cNvPr id="13" name="Sky 12"/>
          <p:cNvSpPr/>
          <p:nvPr/>
        </p:nvSpPr>
        <p:spPr>
          <a:xfrm>
            <a:off x="9318073" y="4480749"/>
            <a:ext cx="2709438" cy="1954288"/>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Alumne- og dimittendkontakt er et vigtigt, da de kan vurdere deres </a:t>
            </a:r>
            <a:r>
              <a:rPr lang="da-DK" sz="1400" i="1" dirty="0" err="1">
                <a:solidFill>
                  <a:schemeClr val="tx1"/>
                </a:solidFill>
              </a:rPr>
              <a:t>er-hvervede</a:t>
            </a:r>
            <a:r>
              <a:rPr lang="da-DK" sz="1400" i="1" dirty="0">
                <a:solidFill>
                  <a:schemeClr val="tx1"/>
                </a:solidFill>
              </a:rPr>
              <a:t> </a:t>
            </a:r>
            <a:r>
              <a:rPr lang="da-DK" sz="1400" i="1" dirty="0" err="1">
                <a:solidFill>
                  <a:schemeClr val="tx1"/>
                </a:solidFill>
              </a:rPr>
              <a:t>kompe-tencer</a:t>
            </a:r>
            <a:r>
              <a:rPr lang="da-DK" sz="1400" i="1" dirty="0">
                <a:solidFill>
                  <a:schemeClr val="tx1"/>
                </a:solidFill>
              </a:rPr>
              <a:t> op imod de efterspurgte i jobbet</a:t>
            </a:r>
          </a:p>
        </p:txBody>
      </p:sp>
      <p:sp>
        <p:nvSpPr>
          <p:cNvPr id="14" name="Sky 13"/>
          <p:cNvSpPr/>
          <p:nvPr/>
        </p:nvSpPr>
        <p:spPr>
          <a:xfrm>
            <a:off x="9142474" y="1428828"/>
            <a:ext cx="2885037" cy="1993382"/>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Aftagerkontakt er mere end blot at have et aftager-panel. Det sker også via projekt- og prak-</a:t>
            </a:r>
            <a:r>
              <a:rPr lang="da-DK" sz="1400" i="1" dirty="0" err="1">
                <a:solidFill>
                  <a:schemeClr val="tx1"/>
                </a:solidFill>
              </a:rPr>
              <a:t>tiksamarbejder</a:t>
            </a:r>
            <a:r>
              <a:rPr lang="da-DK" sz="1400" i="1" dirty="0">
                <a:solidFill>
                  <a:schemeClr val="tx1"/>
                </a:solidFill>
              </a:rPr>
              <a:t>, </a:t>
            </a:r>
            <a:r>
              <a:rPr lang="da-DK" sz="1400" i="1" dirty="0" err="1">
                <a:solidFill>
                  <a:schemeClr val="tx1"/>
                </a:solidFill>
              </a:rPr>
              <a:t>bran-cheforeninger</a:t>
            </a:r>
            <a:r>
              <a:rPr lang="da-DK" sz="1400" i="1" dirty="0">
                <a:solidFill>
                  <a:schemeClr val="tx1"/>
                </a:solidFill>
              </a:rPr>
              <a:t> mv.</a:t>
            </a:r>
          </a:p>
        </p:txBody>
      </p:sp>
    </p:spTree>
    <p:extLst>
      <p:ext uri="{BB962C8B-B14F-4D97-AF65-F5344CB8AC3E}">
        <p14:creationId xmlns:p14="http://schemas.microsoft.com/office/powerpoint/2010/main" val="9699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Målsætninger, standarder og indikatorer</a:t>
            </a:r>
            <a:br>
              <a:rPr lang="da-DK" sz="3200" dirty="0"/>
            </a:br>
            <a:endParaRPr lang="da-DK" sz="1800" dirty="0">
              <a:solidFill>
                <a:srgbClr val="C00000"/>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650298512"/>
              </p:ext>
            </p:extLst>
          </p:nvPr>
        </p:nvGraphicFramePr>
        <p:xfrm>
          <a:off x="587374" y="1844675"/>
          <a:ext cx="10901472" cy="3577817"/>
        </p:xfrm>
        <a:graphic>
          <a:graphicData uri="http://schemas.openxmlformats.org/drawingml/2006/table">
            <a:tbl>
              <a:tblPr firstRow="1">
                <a:tableStyleId>{5C22544A-7EE6-4342-B048-85BDC9FD1C3A}</a:tableStyleId>
              </a:tblPr>
              <a:tblGrid>
                <a:gridCol w="1947596">
                  <a:extLst>
                    <a:ext uri="{9D8B030D-6E8A-4147-A177-3AD203B41FA5}">
                      <a16:colId xmlns:a16="http://schemas.microsoft.com/office/drawing/2014/main" val="2991910923"/>
                    </a:ext>
                  </a:extLst>
                </a:gridCol>
                <a:gridCol w="2344848">
                  <a:extLst>
                    <a:ext uri="{9D8B030D-6E8A-4147-A177-3AD203B41FA5}">
                      <a16:colId xmlns:a16="http://schemas.microsoft.com/office/drawing/2014/main" val="4167422142"/>
                    </a:ext>
                  </a:extLst>
                </a:gridCol>
                <a:gridCol w="3947311">
                  <a:extLst>
                    <a:ext uri="{9D8B030D-6E8A-4147-A177-3AD203B41FA5}">
                      <a16:colId xmlns:a16="http://schemas.microsoft.com/office/drawing/2014/main" val="2542062904"/>
                    </a:ext>
                  </a:extLst>
                </a:gridCol>
                <a:gridCol w="851025">
                  <a:extLst>
                    <a:ext uri="{9D8B030D-6E8A-4147-A177-3AD203B41FA5}">
                      <a16:colId xmlns:a16="http://schemas.microsoft.com/office/drawing/2014/main" val="2969573861"/>
                    </a:ext>
                  </a:extLst>
                </a:gridCol>
                <a:gridCol w="181069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1078457">
                <a:tc rowSpan="3">
                  <a:txBody>
                    <a:bodyPr/>
                    <a:lstStyle/>
                    <a:p>
                      <a:pPr algn="l" fontAlgn="t"/>
                      <a:r>
                        <a:rPr lang="da-DK" sz="1300" u="none" strike="noStrike" dirty="0">
                          <a:effectLst/>
                        </a:rPr>
                        <a:t>6.1 Universitetet understøtter de studerendes employability gennem hele uddannelsen. </a:t>
                      </a:r>
                      <a:endParaRPr lang="da-DK" sz="1300" b="0" i="0" u="none" strike="noStrike" dirty="0">
                        <a:solidFill>
                          <a:srgbClr val="000000"/>
                        </a:solidFill>
                        <a:effectLst/>
                        <a:latin typeface="Calibri" panose="020F0502020204030204" pitchFamily="34" charset="0"/>
                      </a:endParaRPr>
                    </a:p>
                    <a:p>
                      <a:endParaRPr lang="da-DK" dirty="0"/>
                    </a:p>
                    <a:p>
                      <a:endParaRPr lang="da-DK" dirty="0"/>
                    </a:p>
                    <a:p>
                      <a:endParaRPr lang="da-DK" dirty="0"/>
                    </a:p>
                  </a:txBody>
                  <a:tcPr marL="45720" marR="45720"/>
                </a:tc>
                <a:tc>
                  <a:txBody>
                    <a:bodyPr/>
                    <a:lstStyle/>
                    <a:p>
                      <a:pPr algn="l" fontAlgn="t"/>
                      <a:r>
                        <a:rPr lang="da-DK" sz="1300" b="0" i="0" u="none" strike="noStrike" dirty="0">
                          <a:solidFill>
                            <a:schemeClr val="tx1">
                              <a:lumMod val="75000"/>
                            </a:schemeClr>
                          </a:solidFill>
                          <a:effectLst/>
                          <a:latin typeface="+mn-lt"/>
                        </a:rPr>
                        <a:t>6.1.1 Uddannelserne tilrettelægges, så de ruster de studerende til arbejdsmarkedet.</a:t>
                      </a:r>
                    </a:p>
                  </a:txBody>
                  <a:tcPr marL="45720" marR="45720"/>
                </a:tc>
                <a:tc>
                  <a:txBody>
                    <a:bodyPr/>
                    <a:lstStyle/>
                    <a:p>
                      <a:pPr algn="l" fontAlgn="t"/>
                      <a:r>
                        <a:rPr lang="da-DK" sz="1300" b="0" i="0" u="none" strike="noStrike" dirty="0">
                          <a:solidFill>
                            <a:schemeClr val="tx1">
                              <a:lumMod val="75000"/>
                            </a:schemeClr>
                          </a:solidFill>
                          <a:effectLst/>
                          <a:latin typeface="+mn-lt"/>
                        </a:rPr>
                        <a:t>6.1.1 Andelen af </a:t>
                      </a:r>
                      <a:r>
                        <a:rPr lang="da-DK" sz="1300" b="1" i="1" u="none" strike="noStrike" dirty="0">
                          <a:solidFill>
                            <a:schemeClr val="tx1">
                              <a:lumMod val="75000"/>
                            </a:schemeClr>
                          </a:solidFill>
                          <a:effectLst/>
                          <a:latin typeface="+mn-lt"/>
                        </a:rPr>
                        <a:t>dimittender,</a:t>
                      </a:r>
                      <a:r>
                        <a:rPr lang="da-DK" sz="1300" b="0" i="0" u="none" strike="noStrike" dirty="0">
                          <a:solidFill>
                            <a:schemeClr val="tx1">
                              <a:lumMod val="75000"/>
                            </a:schemeClr>
                          </a:solidFill>
                          <a:effectLst/>
                          <a:latin typeface="+mn-lt"/>
                        </a:rPr>
                        <a:t> der har angivet at </a:t>
                      </a:r>
                      <a:r>
                        <a:rPr lang="da-DK" sz="1300" b="1" i="1" u="none" strike="noStrike" dirty="0">
                          <a:solidFill>
                            <a:schemeClr val="tx1">
                              <a:lumMod val="75000"/>
                            </a:schemeClr>
                          </a:solidFill>
                          <a:effectLst/>
                          <a:latin typeface="+mn-lt"/>
                        </a:rPr>
                        <a:t>deres uddannelse har rustet dem til deres arbejdsliv </a:t>
                      </a:r>
                      <a:r>
                        <a:rPr lang="da-DK" sz="1300" b="0" i="0" u="none" strike="noStrike" dirty="0">
                          <a:solidFill>
                            <a:schemeClr val="tx1">
                              <a:lumMod val="75000"/>
                            </a:schemeClr>
                          </a:solidFill>
                          <a:effectLst/>
                          <a:latin typeface="+mn-lt"/>
                        </a:rPr>
                        <a:t>"i nogen grad" eller "i høj grad" (monitoreres via dimittendundersøgelsen).</a:t>
                      </a:r>
                    </a:p>
                  </a:txBody>
                  <a:tcPr marL="45720" marR="45720"/>
                </a:tc>
                <a:tc>
                  <a:txBody>
                    <a:bodyPr/>
                    <a:lstStyle/>
                    <a:p>
                      <a:pPr algn="l" fontAlgn="t"/>
                      <a:r>
                        <a:rPr lang="it-IT" sz="1100" u="none" strike="noStrike" dirty="0">
                          <a:effectLst/>
                        </a:rPr>
                        <a:t>PBA, BA</a:t>
                      </a:r>
                      <a:r>
                        <a:rPr lang="it-IT" sz="1100" u="none" strike="noStrike" baseline="0" dirty="0">
                          <a:effectLst/>
                        </a:rPr>
                        <a:t> og</a:t>
                      </a:r>
                      <a:r>
                        <a:rPr lang="it-IT" sz="1100" u="none" strike="noStrike" dirty="0">
                          <a:effectLst/>
                        </a:rPr>
                        <a:t> KA</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uddannelsesevalue-</a:t>
                      </a:r>
                    </a:p>
                    <a:p>
                      <a:pPr algn="l" fontAlgn="t"/>
                      <a:r>
                        <a:rPr lang="da-DK" sz="1100" u="none" strike="noStrike" dirty="0">
                          <a:effectLst/>
                        </a:rPr>
                        <a:t>   ringsrapport</a:t>
                      </a:r>
                    </a:p>
                    <a:p>
                      <a:pPr algn="l" fontAlgn="t"/>
                      <a:r>
                        <a:rPr lang="da-DK" sz="900" b="0" i="0" u="none" strike="noStrike" dirty="0">
                          <a:solidFill>
                            <a:schemeClr val="tx1">
                              <a:lumMod val="75000"/>
                            </a:schemeClr>
                          </a:solidFill>
                          <a:effectLst/>
                          <a:latin typeface="+mn-lt"/>
                        </a:rPr>
                        <a:t>(OBS dimittendundersøgelsen laves</a:t>
                      </a:r>
                      <a:r>
                        <a:rPr lang="da-DK" sz="900" b="0" i="0" u="none" strike="noStrike" baseline="0" dirty="0">
                          <a:solidFill>
                            <a:schemeClr val="tx1">
                              <a:lumMod val="75000"/>
                            </a:schemeClr>
                          </a:solidFill>
                          <a:effectLst/>
                          <a:latin typeface="+mn-lt"/>
                        </a:rPr>
                        <a:t> hvert 3. år for uddannelsen)</a:t>
                      </a:r>
                      <a:endParaRPr lang="da-DK" sz="900" b="0" i="0" u="none" strike="noStrike" dirty="0">
                        <a:solidFill>
                          <a:schemeClr val="tx1">
                            <a:lumMod val="75000"/>
                          </a:schemeClr>
                        </a:solidFill>
                        <a:effectLst/>
                        <a:latin typeface="+mn-lt"/>
                      </a:endParaRPr>
                    </a:p>
                  </a:txBody>
                  <a:tcPr marL="45720" marR="45720"/>
                </a:tc>
                <a:extLst>
                  <a:ext uri="{0D108BD9-81ED-4DB2-BD59-A6C34878D82A}">
                    <a16:rowId xmlns:a16="http://schemas.microsoft.com/office/drawing/2014/main" val="1501675908"/>
                  </a:ext>
                </a:extLst>
              </a:tr>
              <a:tr h="1084454">
                <a:tc vMerge="1">
                  <a:txBody>
                    <a:bodyPr/>
                    <a:lstStyle/>
                    <a:p>
                      <a:endParaRPr lang="da-DK" dirty="0"/>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solidFill>
                          <a:effectLst/>
                          <a:latin typeface="+mn-lt"/>
                        </a:rPr>
                        <a:t>6.1.2 De studerende har mulighed for at deltage i projektorienterede forløb.</a:t>
                      </a:r>
                    </a:p>
                  </a:txBody>
                  <a:tcPr marL="45720" marR="45720"/>
                </a:tc>
                <a:tc>
                  <a:txBody>
                    <a:bodyPr/>
                    <a:lstStyle/>
                    <a:p>
                      <a:r>
                        <a:rPr lang="da-DK" sz="1300" dirty="0">
                          <a:solidFill>
                            <a:schemeClr val="tx1"/>
                          </a:solidFill>
                          <a:latin typeface="+mn-lt"/>
                        </a:rPr>
                        <a:t>6.1.2 Andelen af </a:t>
                      </a:r>
                      <a:r>
                        <a:rPr lang="da-DK" sz="1300" b="1" i="1" dirty="0">
                          <a:solidFill>
                            <a:schemeClr val="tx1"/>
                          </a:solidFill>
                          <a:latin typeface="+mn-lt"/>
                        </a:rPr>
                        <a:t>dimittender</a:t>
                      </a:r>
                      <a:r>
                        <a:rPr lang="da-DK" sz="1300" dirty="0">
                          <a:solidFill>
                            <a:schemeClr val="tx1"/>
                          </a:solidFill>
                          <a:latin typeface="+mn-lt"/>
                        </a:rPr>
                        <a:t>, der på deres uddannelse har </a:t>
                      </a:r>
                      <a:r>
                        <a:rPr lang="da-DK" sz="1300" b="1" i="1" dirty="0">
                          <a:solidFill>
                            <a:schemeClr val="tx1"/>
                          </a:solidFill>
                          <a:latin typeface="+mn-lt"/>
                        </a:rPr>
                        <a:t>gennemført projektorienterede forløb hos en privat virksomhed eller offentlig institution</a:t>
                      </a:r>
                      <a:r>
                        <a:rPr lang="da-DK" sz="1300" dirty="0">
                          <a:solidFill>
                            <a:schemeClr val="tx1"/>
                          </a:solidFill>
                          <a:latin typeface="+mn-lt"/>
                        </a:rPr>
                        <a:t> på minimum 15 ECTS-point.</a:t>
                      </a:r>
                    </a:p>
                  </a:txBody>
                  <a:tcPr marL="45720" marR="45720"/>
                </a:tc>
                <a:tc>
                  <a:txBody>
                    <a:bodyPr/>
                    <a:lstStyle/>
                    <a:p>
                      <a:pPr algn="l" fontAlgn="t"/>
                      <a:r>
                        <a:rPr lang="it-IT" sz="1100" b="0" i="0" u="none" strike="noStrike" dirty="0">
                          <a:solidFill>
                            <a:schemeClr val="tx1"/>
                          </a:solidFill>
                          <a:effectLst/>
                          <a:latin typeface="+mn-lt"/>
                        </a:rPr>
                        <a:t>KA</a:t>
                      </a: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p>
                      <a:pPr marL="0" indent="0" algn="l" fontAlgn="t"/>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817604625"/>
                  </a:ext>
                </a:extLst>
              </a:tr>
              <a:tr h="1048883">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solidFill>
                          <a:effectLst/>
                          <a:latin typeface="+mn-lt"/>
                        </a:rPr>
                        <a:t>6.1.3 De studerendes kandidatprojekter udarbejdes i høj grad i samarbejde med arbejdsmarkedet.</a:t>
                      </a:r>
                    </a:p>
                  </a:txBody>
                  <a:tcPr marL="45720" marR="45720"/>
                </a:tc>
                <a:tc>
                  <a:txBody>
                    <a:bodyPr/>
                    <a:lstStyle/>
                    <a:p>
                      <a:pPr algn="l" fontAlgn="t"/>
                      <a:r>
                        <a:rPr lang="da-DK" sz="1300" b="0" i="0" u="none" strike="noStrike" dirty="0">
                          <a:solidFill>
                            <a:schemeClr val="tx1"/>
                          </a:solidFill>
                          <a:effectLst/>
                          <a:latin typeface="+mn-lt"/>
                        </a:rPr>
                        <a:t>6.1.3 Andelen af de studerendes </a:t>
                      </a:r>
                      <a:r>
                        <a:rPr lang="da-DK" sz="1300" b="1" i="1" u="none" strike="noStrike" dirty="0">
                          <a:solidFill>
                            <a:schemeClr val="tx1"/>
                          </a:solidFill>
                          <a:effectLst/>
                          <a:latin typeface="+mn-lt"/>
                        </a:rPr>
                        <a:t>specialer, der udarbejdes i samarbejde med arbejdsmarkedet</a:t>
                      </a:r>
                      <a:r>
                        <a:rPr lang="da-DK" sz="1300" b="0" i="0" u="none" strike="noStrike" dirty="0">
                          <a:solidFill>
                            <a:schemeClr val="tx1"/>
                          </a:solidFill>
                          <a:effectLst/>
                          <a:latin typeface="+mn-lt"/>
                        </a:rPr>
                        <a:t>.</a:t>
                      </a:r>
                    </a:p>
                  </a:txBody>
                  <a:tcPr marL="45720" marR="45720"/>
                </a:tc>
                <a:tc>
                  <a:txBody>
                    <a:bodyPr/>
                    <a:lstStyle/>
                    <a:p>
                      <a:pPr algn="l" fontAlgn="t"/>
                      <a:r>
                        <a:rPr lang="it-IT" sz="1100" b="0" i="0" u="none" strike="noStrike" dirty="0">
                          <a:solidFill>
                            <a:schemeClr val="tx1"/>
                          </a:solidFill>
                          <a:effectLst/>
                          <a:latin typeface="+mn-lt"/>
                        </a:rPr>
                        <a:t>KA</a:t>
                      </a: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p>
                      <a:pPr marL="0" indent="0" algn="l" fontAlgn="t"/>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017657178"/>
                  </a:ext>
                </a:extLst>
              </a:tr>
            </a:tbl>
          </a:graphicData>
        </a:graphic>
      </p:graphicFrame>
    </p:spTree>
    <p:extLst>
      <p:ext uri="{BB962C8B-B14F-4D97-AF65-F5344CB8AC3E}">
        <p14:creationId xmlns:p14="http://schemas.microsoft.com/office/powerpoint/2010/main" val="16037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5</a:t>
            </a:fld>
            <a:endParaRPr lang="en-US" dirty="0"/>
          </a:p>
        </p:txBody>
      </p:sp>
      <p:graphicFrame>
        <p:nvGraphicFramePr>
          <p:cNvPr id="5" name="Tabel 4"/>
          <p:cNvGraphicFramePr>
            <a:graphicFrameLocks noGrp="1"/>
          </p:cNvGraphicFramePr>
          <p:nvPr>
            <p:extLst>
              <p:ext uri="{D42A27DB-BD31-4B8C-83A1-F6EECF244321}">
                <p14:modId xmlns:p14="http://schemas.microsoft.com/office/powerpoint/2010/main" val="2317991311"/>
              </p:ext>
            </p:extLst>
          </p:nvPr>
        </p:nvGraphicFramePr>
        <p:xfrm>
          <a:off x="587374" y="1852425"/>
          <a:ext cx="10901472" cy="4330574"/>
        </p:xfrm>
        <a:graphic>
          <a:graphicData uri="http://schemas.openxmlformats.org/drawingml/2006/table">
            <a:tbl>
              <a:tblPr firstRow="1">
                <a:tableStyleId>{5C22544A-7EE6-4342-B048-85BDC9FD1C3A}</a:tableStyleId>
              </a:tblPr>
              <a:tblGrid>
                <a:gridCol w="1947596">
                  <a:extLst>
                    <a:ext uri="{9D8B030D-6E8A-4147-A177-3AD203B41FA5}">
                      <a16:colId xmlns:a16="http://schemas.microsoft.com/office/drawing/2014/main" val="2991910923"/>
                    </a:ext>
                  </a:extLst>
                </a:gridCol>
                <a:gridCol w="2344848">
                  <a:extLst>
                    <a:ext uri="{9D8B030D-6E8A-4147-A177-3AD203B41FA5}">
                      <a16:colId xmlns:a16="http://schemas.microsoft.com/office/drawing/2014/main" val="4167422142"/>
                    </a:ext>
                  </a:extLst>
                </a:gridCol>
                <a:gridCol w="3947311">
                  <a:extLst>
                    <a:ext uri="{9D8B030D-6E8A-4147-A177-3AD203B41FA5}">
                      <a16:colId xmlns:a16="http://schemas.microsoft.com/office/drawing/2014/main" val="2542062904"/>
                    </a:ext>
                  </a:extLst>
                </a:gridCol>
                <a:gridCol w="851025">
                  <a:extLst>
                    <a:ext uri="{9D8B030D-6E8A-4147-A177-3AD203B41FA5}">
                      <a16:colId xmlns:a16="http://schemas.microsoft.com/office/drawing/2014/main" val="2969573861"/>
                    </a:ext>
                  </a:extLst>
                </a:gridCol>
                <a:gridCol w="181069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1084454">
                <a:tc rowSpan="4">
                  <a:txBody>
                    <a:bodyPr/>
                    <a:lstStyle/>
                    <a:p>
                      <a:r>
                        <a:rPr lang="da-DK" sz="1300" dirty="0"/>
                        <a:t>6.2 Universitetet understøtter de studerendes overgang fra uddannelse til job.</a:t>
                      </a:r>
                    </a:p>
                    <a:p>
                      <a:endParaRPr lang="da-DK" dirty="0"/>
                    </a:p>
                    <a:p>
                      <a:endParaRPr lang="da-DK" dirty="0"/>
                    </a:p>
                    <a:p>
                      <a:endParaRPr lang="da-DK" dirty="0"/>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solidFill>
                          <a:effectLst/>
                          <a:latin typeface="+mn-lt"/>
                        </a:rPr>
                        <a:t>6.2.1 Alle uddannelser er tilknyttet et aftagerpanel.</a:t>
                      </a:r>
                    </a:p>
                  </a:txBody>
                  <a:tcPr marL="45720" marR="45720"/>
                </a:tc>
                <a:tc>
                  <a:txBody>
                    <a:bodyPr/>
                    <a:lstStyle/>
                    <a:p>
                      <a:r>
                        <a:rPr lang="da-DK" sz="1300" dirty="0">
                          <a:solidFill>
                            <a:schemeClr val="tx1"/>
                          </a:solidFill>
                          <a:latin typeface="+mn-lt"/>
                        </a:rPr>
                        <a:t>6.2.1 Oversigt over </a:t>
                      </a:r>
                      <a:r>
                        <a:rPr lang="da-DK" sz="1300" b="1" i="1" dirty="0">
                          <a:solidFill>
                            <a:schemeClr val="tx1"/>
                          </a:solidFill>
                          <a:latin typeface="+mn-lt"/>
                        </a:rPr>
                        <a:t>aftagerpanelets medlemmer </a:t>
                      </a:r>
                      <a:r>
                        <a:rPr lang="da-DK" sz="1300" dirty="0">
                          <a:solidFill>
                            <a:schemeClr val="tx1"/>
                          </a:solidFill>
                          <a:latin typeface="+mn-lt"/>
                        </a:rPr>
                        <a:t>og de </a:t>
                      </a:r>
                      <a:r>
                        <a:rPr lang="da-DK" sz="1300" b="1" i="1" dirty="0">
                          <a:solidFill>
                            <a:schemeClr val="tx1"/>
                          </a:solidFill>
                          <a:latin typeface="+mn-lt"/>
                        </a:rPr>
                        <a:t>omfattede uddannelser</a:t>
                      </a:r>
                      <a:r>
                        <a:rPr lang="da-DK" sz="1300" dirty="0">
                          <a:solidFill>
                            <a:schemeClr val="tx1"/>
                          </a:solidFill>
                          <a:latin typeface="+mn-lt"/>
                        </a:rPr>
                        <a:t>.</a:t>
                      </a:r>
                    </a:p>
                  </a:txBody>
                  <a:tcPr marL="45720" marR="45720"/>
                </a:tc>
                <a:tc>
                  <a:txBody>
                    <a:bodyPr/>
                    <a:lstStyle/>
                    <a:p>
                      <a:pPr algn="l" fontAlgn="t"/>
                      <a:r>
                        <a:rPr lang="it-IT" sz="1100" u="none" strike="noStrike" dirty="0">
                          <a:solidFill>
                            <a:schemeClr val="tx1"/>
                          </a:solidFill>
                          <a:effectLst/>
                          <a:latin typeface="+mn-lt"/>
                        </a:rPr>
                        <a:t>PBA, BA, KA, MA og DI</a:t>
                      </a:r>
                      <a:endParaRPr lang="it-IT" sz="1100" b="0" i="0" u="none" strike="noStrike" dirty="0">
                        <a:solidFill>
                          <a:schemeClr val="tx1"/>
                        </a:solidFill>
                        <a:effectLst/>
                        <a:latin typeface="+mn-lt"/>
                      </a:endParaRPr>
                    </a:p>
                  </a:txBody>
                  <a:tcPr marL="45720" marR="45720"/>
                </a:tc>
                <a:tc>
                  <a:txBody>
                    <a:bodyPr/>
                    <a:lstStyle/>
                    <a:p>
                      <a:pPr algn="l" fontAlgn="t"/>
                      <a:r>
                        <a:rPr lang="da-DK" sz="1100" u="none" strike="noStrike" dirty="0">
                          <a:effectLst/>
                        </a:rPr>
                        <a:t>Hvert 6. år i:</a:t>
                      </a:r>
                      <a:br>
                        <a:rPr lang="da-DK" sz="1100" u="none" strike="noStrike" dirty="0">
                          <a:effectLst/>
                        </a:rPr>
                      </a:br>
                      <a:r>
                        <a:rPr lang="da-DK" sz="1100" u="none" strike="noStrike" baseline="0" dirty="0">
                          <a:effectLst/>
                        </a:rPr>
                        <a:t> - </a:t>
                      </a:r>
                      <a:r>
                        <a:rPr lang="da-DK" sz="1100" u="none" strike="noStrike">
                          <a:effectLst/>
                        </a:rPr>
                        <a:t>Uddannelsesevalue</a:t>
                      </a:r>
                      <a:r>
                        <a:rPr lang="da-DK" sz="1100" u="none" strike="noStrike" dirty="0">
                          <a:effectLst/>
                        </a:rPr>
                        <a:t>-</a:t>
                      </a:r>
                    </a:p>
                    <a:p>
                      <a:pPr algn="l" fontAlgn="t"/>
                      <a:r>
                        <a:rPr lang="da-DK" sz="1100" u="none" strike="noStrike" dirty="0">
                          <a:effectLst/>
                        </a:rPr>
                        <a:t>   ringsrapport</a:t>
                      </a:r>
                    </a:p>
                    <a:p>
                      <a:pPr marL="0" indent="0" algn="l" fontAlgn="t"/>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817604625"/>
                  </a:ext>
                </a:extLst>
              </a:tr>
              <a:tr h="1048883">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solidFill>
                          <a:effectLst/>
                          <a:latin typeface="+mn-lt"/>
                        </a:rPr>
                        <a:t>6.2.2 Universitetet tilbyder karrierefremmende aktiviteter, herunder entreprenørskabs-aktiviteter, til studerende på alle ordinære uddannelser. </a:t>
                      </a:r>
                    </a:p>
                  </a:txBody>
                  <a:tcPr marL="45720" marR="45720"/>
                </a:tc>
                <a:tc>
                  <a:txBody>
                    <a:bodyPr/>
                    <a:lstStyle/>
                    <a:p>
                      <a:pPr algn="l" fontAlgn="t"/>
                      <a:r>
                        <a:rPr lang="da-DK" sz="1300" b="0" i="0" u="none" strike="noStrike" dirty="0">
                          <a:solidFill>
                            <a:schemeClr val="tx1"/>
                          </a:solidFill>
                          <a:effectLst/>
                          <a:latin typeface="+mn-lt"/>
                        </a:rPr>
                        <a:t>6.2.2. Relevante </a:t>
                      </a:r>
                      <a:r>
                        <a:rPr lang="da-DK" sz="1300" b="1" i="1" u="none" strike="noStrike" dirty="0">
                          <a:solidFill>
                            <a:schemeClr val="tx1"/>
                          </a:solidFill>
                          <a:effectLst/>
                          <a:latin typeface="+mn-lt"/>
                        </a:rPr>
                        <a:t>tilbud om karrierefremmende aktiviteter</a:t>
                      </a:r>
                      <a:r>
                        <a:rPr lang="da-DK" sz="1300" b="0" i="0" u="none" strike="noStrike" dirty="0">
                          <a:solidFill>
                            <a:schemeClr val="tx1"/>
                          </a:solidFill>
                          <a:effectLst/>
                          <a:latin typeface="+mn-lt"/>
                        </a:rPr>
                        <a:t> formidles til og benyttes af de studerende.</a:t>
                      </a:r>
                    </a:p>
                  </a:txBody>
                  <a:tcPr marL="45720" marR="45720"/>
                </a:tc>
                <a:tc>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it-IT" sz="1100" u="none" strike="noStrike" dirty="0">
                          <a:solidFill>
                            <a:schemeClr val="tx1"/>
                          </a:solidFill>
                          <a:effectLst/>
                          <a:latin typeface="+mn-lt"/>
                        </a:rPr>
                        <a:t>PBA, BA</a:t>
                      </a:r>
                      <a:r>
                        <a:rPr lang="it-IT" sz="1100" u="none" strike="noStrike" baseline="0" dirty="0">
                          <a:solidFill>
                            <a:schemeClr val="tx1"/>
                          </a:solidFill>
                          <a:effectLst/>
                          <a:latin typeface="+mn-lt"/>
                        </a:rPr>
                        <a:t> og</a:t>
                      </a:r>
                      <a:r>
                        <a:rPr lang="it-IT" sz="1100" u="none" strike="noStrike" dirty="0">
                          <a:solidFill>
                            <a:schemeClr val="tx1"/>
                          </a:solidFill>
                          <a:effectLst/>
                          <a:latin typeface="+mn-lt"/>
                        </a:rPr>
                        <a:t> KA</a:t>
                      </a:r>
                      <a:endParaRPr lang="it-IT" sz="1100" b="0" i="0" u="none" strike="noStrike" dirty="0">
                        <a:solidFill>
                          <a:schemeClr val="tx1"/>
                        </a:solidFill>
                        <a:effectLst/>
                        <a:latin typeface="+mn-lt"/>
                      </a:endParaRPr>
                    </a:p>
                    <a:p>
                      <a:pPr algn="l" fontAlgn="t"/>
                      <a:endParaRPr lang="it-IT" sz="1100" b="0" i="0" u="none" strike="noStrike" dirty="0">
                        <a:solidFill>
                          <a:schemeClr val="tx1"/>
                        </a:solidFill>
                        <a:effectLst/>
                        <a:latin typeface="+mn-lt"/>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Fælles Service-beretning</a:t>
                      </a:r>
                    </a:p>
                    <a:p>
                      <a:pPr marL="0" indent="0" algn="l" fontAlgn="t"/>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1017657178"/>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marL="0" marR="0" lvl="0" indent="0" algn="l" defTabSz="914318" rtl="0" eaLnBrk="1" fontAlgn="t" latinLnBrk="0" hangingPunct="1">
                        <a:lnSpc>
                          <a:spcPct val="100000"/>
                        </a:lnSpc>
                        <a:spcBef>
                          <a:spcPts val="0"/>
                        </a:spcBef>
                        <a:spcAft>
                          <a:spcPts val="0"/>
                        </a:spcAft>
                        <a:buClrTx/>
                        <a:buSzTx/>
                        <a:buFontTx/>
                        <a:buNone/>
                        <a:tabLst/>
                        <a:defRPr/>
                      </a:pPr>
                      <a:r>
                        <a:rPr lang="da-DK" sz="1300" b="0" i="0" u="none" strike="noStrike" dirty="0">
                          <a:solidFill>
                            <a:schemeClr val="tx1"/>
                          </a:solidFill>
                          <a:effectLst/>
                          <a:latin typeface="+mn-lt"/>
                        </a:rPr>
                        <a:t>6.2.3 Uddannelsernes dimittender finder beskæftigelse efter endt uddannelse.</a:t>
                      </a:r>
                    </a:p>
                  </a:txBody>
                  <a:tcPr marL="45720" marR="45720"/>
                </a:tc>
                <a:tc>
                  <a:txBody>
                    <a:bodyPr/>
                    <a:lstStyle/>
                    <a:p>
                      <a:pPr algn="l" fontAlgn="t"/>
                      <a:r>
                        <a:rPr lang="da-DK" sz="1300" b="0" i="0" u="none" strike="noStrike" dirty="0">
                          <a:solidFill>
                            <a:schemeClr val="tx1"/>
                          </a:solidFill>
                          <a:effectLst/>
                          <a:latin typeface="+mn-lt"/>
                        </a:rPr>
                        <a:t>6.2.3a Nyuddannedes gennemsnitlige </a:t>
                      </a:r>
                      <a:r>
                        <a:rPr lang="da-DK" sz="1300" b="1" i="1" u="none" strike="noStrike" dirty="0">
                          <a:solidFill>
                            <a:schemeClr val="tx1"/>
                          </a:solidFill>
                          <a:effectLst/>
                          <a:latin typeface="+mn-lt"/>
                        </a:rPr>
                        <a:t>ledighedsgrad i 4.-7. kvartal efter dimission</a:t>
                      </a:r>
                      <a:r>
                        <a:rPr lang="da-DK" sz="1300" b="0" i="0" u="none" strike="noStrike" dirty="0">
                          <a:solidFill>
                            <a:schemeClr val="tx1"/>
                          </a:solidFill>
                          <a:effectLst/>
                          <a:latin typeface="+mn-lt"/>
                        </a:rPr>
                        <a:t>.</a:t>
                      </a:r>
                    </a:p>
                  </a:txBody>
                  <a:tcPr marL="45720" marR="45720"/>
                </a:tc>
                <a:tc>
                  <a:txBody>
                    <a:bodyPr/>
                    <a:lstStyle/>
                    <a:p>
                      <a:pPr algn="l" fontAlgn="t"/>
                      <a:r>
                        <a:rPr lang="it-IT" sz="1100" b="0" i="0" u="none" strike="noStrike" dirty="0">
                          <a:solidFill>
                            <a:schemeClr val="tx1"/>
                          </a:solidFill>
                          <a:effectLst/>
                          <a:latin typeface="+mn-lt"/>
                        </a:rPr>
                        <a:t>PBA og KA</a:t>
                      </a: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736948765"/>
                  </a:ext>
                </a:extLst>
              </a:tr>
              <a:tr h="411816">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vMerge="1">
                  <a:txBody>
                    <a:bodyPr/>
                    <a:lstStyle/>
                    <a:p>
                      <a:pPr algn="l" fontAlgn="t"/>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b="0" i="0" u="none" strike="noStrike" dirty="0">
                          <a:solidFill>
                            <a:schemeClr val="tx1"/>
                          </a:solidFill>
                          <a:effectLst/>
                          <a:latin typeface="+mn-lt"/>
                        </a:rPr>
                        <a:t>6.2.3b Udviklingen i </a:t>
                      </a:r>
                      <a:r>
                        <a:rPr lang="da-DK" sz="1300" b="1" i="1" u="none" strike="noStrike" dirty="0">
                          <a:solidFill>
                            <a:schemeClr val="tx1"/>
                          </a:solidFill>
                          <a:effectLst/>
                          <a:latin typeface="+mn-lt"/>
                        </a:rPr>
                        <a:t>nyuddannedes ledighedsgrad i 1., 2. og 3. kvartal efter dimission</a:t>
                      </a:r>
                      <a:r>
                        <a:rPr lang="da-DK" sz="1300" b="0" i="0" u="none" strike="noStrike" dirty="0">
                          <a:solidFill>
                            <a:schemeClr val="tx1"/>
                          </a:solidFill>
                          <a:effectLst/>
                          <a:latin typeface="+mn-lt"/>
                        </a:rPr>
                        <a:t>.</a:t>
                      </a:r>
                    </a:p>
                  </a:txBody>
                  <a:tcPr marL="45720" marR="45720"/>
                </a:tc>
                <a:tc>
                  <a:txBody>
                    <a:bodyPr/>
                    <a:lstStyle/>
                    <a:p>
                      <a:pPr algn="l" fontAlgn="t"/>
                      <a:r>
                        <a:rPr lang="it-IT" sz="1100" b="0" i="0" u="none" strike="noStrike" dirty="0">
                          <a:solidFill>
                            <a:schemeClr val="tx1"/>
                          </a:solidFill>
                          <a:effectLst/>
                          <a:latin typeface="+mn-lt"/>
                        </a:rPr>
                        <a:t>PBA og KA</a:t>
                      </a:r>
                    </a:p>
                  </a:txBody>
                  <a:tcPr marL="45720" marR="45720"/>
                </a:tc>
                <a:tc>
                  <a:txBody>
                    <a:bodyPr/>
                    <a:lstStyle/>
                    <a:p>
                      <a:pPr algn="l" fontAlgn="t"/>
                      <a:r>
                        <a:rPr lang="da-DK" sz="1100" u="none" strike="noStrike" dirty="0">
                          <a:effectLst/>
                        </a:rPr>
                        <a:t>Årligt i:</a:t>
                      </a:r>
                      <a:br>
                        <a:rPr lang="da-DK" sz="1100" u="none" strike="noStrike" dirty="0">
                          <a:effectLst/>
                        </a:rPr>
                      </a:br>
                      <a:r>
                        <a:rPr lang="da-DK" sz="1100" u="none" strike="noStrike" baseline="0" dirty="0">
                          <a:effectLst/>
                        </a:rPr>
                        <a:t> - </a:t>
                      </a:r>
                      <a:r>
                        <a:rPr lang="da-DK" sz="1100" u="none" strike="noStrike" dirty="0">
                          <a:effectLst/>
                        </a:rPr>
                        <a:t>Kvalitetsstatus eller</a:t>
                      </a:r>
                    </a:p>
                    <a:p>
                      <a:pPr algn="l" fontAlgn="t"/>
                      <a:r>
                        <a:rPr lang="da-DK" sz="1100" u="none" strike="noStrike" dirty="0">
                          <a:effectLst/>
                        </a:rPr>
                        <a:t>   kvalitetsrapport eller</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035595083"/>
                  </a:ext>
                </a:extLst>
              </a:tr>
            </a:tbl>
          </a:graphicData>
        </a:graphic>
      </p:graphicFrame>
      <p:sp>
        <p:nvSpPr>
          <p:cNvPr id="6" name="Titel 2"/>
          <p:cNvSpPr txBox="1">
            <a:spLocks/>
          </p:cNvSpPr>
          <p:nvPr/>
        </p:nvSpPr>
        <p:spPr>
          <a:xfrm>
            <a:off x="587374" y="395694"/>
            <a:ext cx="11227398" cy="1474385"/>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2700" b="1" kern="1200" spc="300" baseline="0">
                <a:solidFill>
                  <a:schemeClr val="tx1"/>
                </a:solidFill>
                <a:latin typeface="+mn-lt"/>
                <a:ea typeface="+mj-ea"/>
                <a:cs typeface="+mj-cs"/>
              </a:defRPr>
            </a:lvl1pPr>
          </a:lstStyle>
          <a:p>
            <a:r>
              <a:rPr lang="da-DK" sz="3200" dirty="0"/>
              <a:t>Målsætninger, standarder og indikatorer</a:t>
            </a:r>
            <a:br>
              <a:rPr lang="da-DK" sz="3200" dirty="0"/>
            </a:br>
            <a:r>
              <a:rPr lang="da-DK" sz="1800" dirty="0">
                <a:solidFill>
                  <a:srgbClr val="FF0000"/>
                </a:solidFill>
              </a:rPr>
              <a:t>fortsat</a:t>
            </a:r>
          </a:p>
        </p:txBody>
      </p:sp>
    </p:spTree>
    <p:extLst>
      <p:ext uri="{BB962C8B-B14F-4D97-AF65-F5344CB8AC3E}">
        <p14:creationId xmlns:p14="http://schemas.microsoft.com/office/powerpoint/2010/main" val="279733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3" name="Titel 2"/>
          <p:cNvSpPr>
            <a:spLocks noGrp="1"/>
          </p:cNvSpPr>
          <p:nvPr>
            <p:ph type="title"/>
          </p:nvPr>
        </p:nvSpPr>
        <p:spPr>
          <a:xfrm>
            <a:off x="587374" y="370290"/>
            <a:ext cx="11227398" cy="1474385"/>
          </a:xfrm>
        </p:spPr>
        <p:txBody>
          <a:bodyPr/>
          <a:lstStyle/>
          <a:p>
            <a:r>
              <a:rPr lang="da-DK" sz="3200" dirty="0"/>
              <a:t>Målsætninger, standarder og indikatorer</a:t>
            </a:r>
            <a:br>
              <a:rPr lang="da-DK" sz="3200" dirty="0"/>
            </a:br>
            <a:r>
              <a:rPr lang="da-DK" sz="1800" dirty="0">
                <a:solidFill>
                  <a:srgbClr val="FF0000"/>
                </a:solidFill>
              </a:rPr>
              <a:t>fortsat</a:t>
            </a:r>
          </a:p>
        </p:txBody>
      </p:sp>
      <p:graphicFrame>
        <p:nvGraphicFramePr>
          <p:cNvPr id="5" name="Tabel 4"/>
          <p:cNvGraphicFramePr>
            <a:graphicFrameLocks noGrp="1"/>
          </p:cNvGraphicFramePr>
          <p:nvPr>
            <p:extLst>
              <p:ext uri="{D42A27DB-BD31-4B8C-83A1-F6EECF244321}">
                <p14:modId xmlns:p14="http://schemas.microsoft.com/office/powerpoint/2010/main" val="2643352677"/>
              </p:ext>
            </p:extLst>
          </p:nvPr>
        </p:nvGraphicFramePr>
        <p:xfrm>
          <a:off x="587374" y="1844675"/>
          <a:ext cx="10901472" cy="2865120"/>
        </p:xfrm>
        <a:graphic>
          <a:graphicData uri="http://schemas.openxmlformats.org/drawingml/2006/table">
            <a:tbl>
              <a:tblPr firstRow="1">
                <a:tableStyleId>{5C22544A-7EE6-4342-B048-85BDC9FD1C3A}</a:tableStyleId>
              </a:tblPr>
              <a:tblGrid>
                <a:gridCol w="2446300">
                  <a:extLst>
                    <a:ext uri="{9D8B030D-6E8A-4147-A177-3AD203B41FA5}">
                      <a16:colId xmlns:a16="http://schemas.microsoft.com/office/drawing/2014/main" val="2991910923"/>
                    </a:ext>
                  </a:extLst>
                </a:gridCol>
                <a:gridCol w="2851078">
                  <a:extLst>
                    <a:ext uri="{9D8B030D-6E8A-4147-A177-3AD203B41FA5}">
                      <a16:colId xmlns:a16="http://schemas.microsoft.com/office/drawing/2014/main" val="4167422142"/>
                    </a:ext>
                  </a:extLst>
                </a:gridCol>
                <a:gridCol w="3087232">
                  <a:extLst>
                    <a:ext uri="{9D8B030D-6E8A-4147-A177-3AD203B41FA5}">
                      <a16:colId xmlns:a16="http://schemas.microsoft.com/office/drawing/2014/main" val="2542062904"/>
                    </a:ext>
                  </a:extLst>
                </a:gridCol>
                <a:gridCol w="914400">
                  <a:extLst>
                    <a:ext uri="{9D8B030D-6E8A-4147-A177-3AD203B41FA5}">
                      <a16:colId xmlns:a16="http://schemas.microsoft.com/office/drawing/2014/main" val="2969573861"/>
                    </a:ext>
                  </a:extLst>
                </a:gridCol>
                <a:gridCol w="1602462">
                  <a:extLst>
                    <a:ext uri="{9D8B030D-6E8A-4147-A177-3AD203B41FA5}">
                      <a16:colId xmlns:a16="http://schemas.microsoft.com/office/drawing/2014/main" val="1668722795"/>
                    </a:ext>
                  </a:extLst>
                </a:gridCol>
              </a:tblGrid>
              <a:tr h="241546">
                <a:tc>
                  <a:txBody>
                    <a:bodyPr/>
                    <a:lstStyle/>
                    <a:p>
                      <a:pPr algn="l" fontAlgn="b"/>
                      <a:r>
                        <a:rPr lang="da-DK" sz="1400" u="none" strike="noStrike" dirty="0">
                          <a:effectLst/>
                        </a:rPr>
                        <a:t>Målsætninger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Standarder</a:t>
                      </a:r>
                      <a:endParaRPr lang="da-DK" sz="1400" b="1" i="0" u="none" strike="noStrike" dirty="0">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Indikatorer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a:effectLst/>
                        </a:rPr>
                        <a:t>Omfatter</a:t>
                      </a:r>
                      <a:endParaRPr lang="da-DK" sz="1400" b="1" i="0" u="none" strike="noStrike">
                        <a:solidFill>
                          <a:srgbClr val="000000"/>
                        </a:solidFill>
                        <a:effectLst/>
                        <a:latin typeface="Calibri" panose="020F0502020204030204" pitchFamily="34" charset="0"/>
                      </a:endParaRPr>
                    </a:p>
                  </a:txBody>
                  <a:tcPr marL="45720" marR="45720" anchor="b"/>
                </a:tc>
                <a:tc>
                  <a:txBody>
                    <a:bodyPr/>
                    <a:lstStyle/>
                    <a:p>
                      <a:pPr algn="l" fontAlgn="b"/>
                      <a:r>
                        <a:rPr lang="da-DK" sz="1400" u="none" strike="noStrike" dirty="0">
                          <a:effectLst/>
                        </a:rPr>
                        <a:t>Opfølgning</a:t>
                      </a:r>
                      <a:endParaRPr lang="da-DK" sz="14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491908943"/>
                  </a:ext>
                </a:extLst>
              </a:tr>
              <a:tr h="342124">
                <a:tc rowSpan="2">
                  <a:txBody>
                    <a:bodyPr/>
                    <a:lstStyle/>
                    <a:p>
                      <a:pPr algn="l" fontAlgn="t"/>
                      <a:r>
                        <a:rPr lang="da-DK" sz="1300" u="none" strike="noStrike" dirty="0">
                          <a:effectLst/>
                        </a:rPr>
                        <a:t>6.3 Universitetet giver dimittenderne mulighed for at fortsætte den faglige udvikling igennem deres karriere (livslang læring). </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rowSpan="2">
                  <a:txBody>
                    <a:bodyPr/>
                    <a:lstStyle/>
                    <a:p>
                      <a:pPr algn="l" fontAlgn="t"/>
                      <a:r>
                        <a:rPr lang="da-DK" sz="1300" u="none" strike="noStrike" dirty="0">
                          <a:effectLst/>
                        </a:rPr>
                        <a:t>6.3.1 Universitetets efter- og videreuddannelser er relevante for samfundet og giver dimittenderne mulighed for at fortsætte deres faglige udvikling.</a:t>
                      </a:r>
                      <a:br>
                        <a:rPr lang="da-DK" sz="1300" u="none" strike="noStrike" dirty="0">
                          <a:effectLst/>
                        </a:rPr>
                      </a:br>
                      <a:br>
                        <a:rPr lang="da-DK" sz="1300" u="none" strike="noStrike" dirty="0">
                          <a:effectLst/>
                        </a:rPr>
                      </a:br>
                      <a:endParaRPr lang="da-DK" sz="13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300" u="none" strike="noStrike" dirty="0">
                          <a:effectLst/>
                        </a:rPr>
                        <a:t>6.3.1a Andelen af </a:t>
                      </a:r>
                      <a:r>
                        <a:rPr lang="da-DK" sz="1300" b="1" i="1" u="none" strike="noStrike" dirty="0">
                          <a:effectLst/>
                        </a:rPr>
                        <a:t>dimittender</a:t>
                      </a:r>
                      <a:r>
                        <a:rPr lang="da-DK" sz="1300" u="none" strike="noStrike" dirty="0">
                          <a:effectLst/>
                        </a:rPr>
                        <a:t>, der har angivet, at de er  "overordnet tilfredse" eller "tilfredse"  med </a:t>
                      </a:r>
                      <a:r>
                        <a:rPr lang="da-DK" sz="1300" b="1" i="1" u="none" strike="noStrike" dirty="0">
                          <a:effectLst/>
                        </a:rPr>
                        <a:t>uddannelsens  betydning for deres faglige udvikling </a:t>
                      </a:r>
                      <a:r>
                        <a:rPr lang="da-DK" sz="1300" u="none" strike="noStrike" dirty="0">
                          <a:effectLst/>
                        </a:rPr>
                        <a:t>(monitoreres via dimittendunder-</a:t>
                      </a:r>
                      <a:r>
                        <a:rPr lang="da-DK" sz="1300" u="none" strike="noStrike" dirty="0" err="1">
                          <a:effectLst/>
                        </a:rPr>
                        <a:t>søgelsen</a:t>
                      </a:r>
                      <a:r>
                        <a:rPr lang="da-DK" sz="1300" u="none" strike="noStrike" dirty="0">
                          <a:effectLst/>
                        </a:rPr>
                        <a:t>).</a:t>
                      </a:r>
                    </a:p>
                  </a:txBody>
                  <a:tcPr marL="45720" marR="45720"/>
                </a:tc>
                <a:tc>
                  <a:txBody>
                    <a:bodyPr/>
                    <a:lstStyle/>
                    <a:p>
                      <a:pPr algn="l" fontAlgn="t"/>
                      <a:r>
                        <a:rPr lang="it-IT" sz="1100" u="none" strike="noStrike" dirty="0">
                          <a:effectLst/>
                        </a:rPr>
                        <a:t>MA og DI</a:t>
                      </a:r>
                      <a:endParaRPr lang="it-IT"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uddannelsesevalue-</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4240442557"/>
                  </a:ext>
                </a:extLst>
              </a:tr>
              <a:tr h="296983">
                <a:tc vMerge="1">
                  <a:txBody>
                    <a:bodyPr/>
                    <a:lstStyle/>
                    <a:p>
                      <a:endParaRPr lang="da-DK"/>
                    </a:p>
                  </a:txBody>
                  <a:tcPr/>
                </a:tc>
                <a:tc vMerge="1">
                  <a:txBody>
                    <a:bodyPr/>
                    <a:lstStyle/>
                    <a:p>
                      <a:endParaRPr lang="da-DK"/>
                    </a:p>
                  </a:txBody>
                  <a:tcPr/>
                </a:tc>
                <a:tc>
                  <a:txBody>
                    <a:bodyPr/>
                    <a:lstStyle/>
                    <a:p>
                      <a:pPr algn="l" fontAlgn="t"/>
                      <a:r>
                        <a:rPr lang="da-DK" sz="1300" u="none" strike="noStrike" dirty="0">
                          <a:effectLst/>
                        </a:rPr>
                        <a:t>6.3.1b Andelen af </a:t>
                      </a:r>
                      <a:r>
                        <a:rPr lang="da-DK" sz="1300" b="1" i="1" u="none" strike="noStrike" dirty="0">
                          <a:effectLst/>
                        </a:rPr>
                        <a:t>dimittender,</a:t>
                      </a:r>
                      <a:r>
                        <a:rPr lang="da-DK" sz="1300" u="none" strike="noStrike" dirty="0">
                          <a:effectLst/>
                        </a:rPr>
                        <a:t> der har angivet, at uddannelsen  "i nogen grad" eller "i høj grad"  har gjort dem </a:t>
                      </a:r>
                      <a:r>
                        <a:rPr lang="da-DK" sz="1300" b="1" i="1" u="none" strike="noStrike" dirty="0">
                          <a:effectLst/>
                        </a:rPr>
                        <a:t>mere kvalificeret til at varetage deres job </a:t>
                      </a:r>
                      <a:r>
                        <a:rPr lang="da-DK" sz="1300" u="none" strike="noStrike" dirty="0">
                          <a:effectLst/>
                        </a:rPr>
                        <a:t>(monitoreres via dimittendunder-</a:t>
                      </a:r>
                      <a:r>
                        <a:rPr lang="da-DK" sz="1300" u="none" strike="noStrike" dirty="0" err="1">
                          <a:effectLst/>
                        </a:rPr>
                        <a:t>søgelsen</a:t>
                      </a:r>
                      <a:r>
                        <a:rPr lang="da-DK" sz="1300" u="none" strike="noStrike" dirty="0">
                          <a:effectLst/>
                        </a:rPr>
                        <a:t>).</a:t>
                      </a:r>
                    </a:p>
                  </a:txBody>
                  <a:tcPr marL="45720" marR="45720"/>
                </a:tc>
                <a:tc>
                  <a:txBody>
                    <a:bodyPr/>
                    <a:lstStyle/>
                    <a:p>
                      <a:pPr algn="l" fontAlgn="t"/>
                      <a:r>
                        <a:rPr lang="da-DK" sz="1100" u="none" strike="noStrike" dirty="0">
                          <a:effectLst/>
                        </a:rPr>
                        <a:t>MA og DI</a:t>
                      </a:r>
                      <a:endParaRPr lang="da-DK" sz="1100" b="0" i="0" u="none" strike="noStrike" dirty="0">
                        <a:solidFill>
                          <a:srgbClr val="000000"/>
                        </a:solidFill>
                        <a:effectLst/>
                        <a:latin typeface="Calibri" panose="020F0502020204030204" pitchFamily="34" charset="0"/>
                      </a:endParaRPr>
                    </a:p>
                  </a:txBody>
                  <a:tcPr marL="45720" marR="45720"/>
                </a:tc>
                <a:tc>
                  <a:txBody>
                    <a:bodyPr/>
                    <a:lstStyle/>
                    <a:p>
                      <a:pPr algn="l" fontAlgn="t"/>
                      <a:r>
                        <a:rPr lang="da-DK" sz="1100" u="none" strike="noStrike" dirty="0">
                          <a:effectLst/>
                        </a:rPr>
                        <a:t>Hvert 2. år i:</a:t>
                      </a:r>
                      <a:br>
                        <a:rPr lang="da-DK" sz="1100" u="none" strike="noStrike" dirty="0">
                          <a:effectLst/>
                        </a:rPr>
                      </a:br>
                      <a:r>
                        <a:rPr lang="da-DK" sz="1100" u="none" strike="noStrike" baseline="0" dirty="0">
                          <a:effectLst/>
                        </a:rPr>
                        <a:t> - </a:t>
                      </a:r>
                      <a:r>
                        <a:rPr lang="da-DK" sz="1100" u="none" strike="noStrike" dirty="0">
                          <a:effectLst/>
                        </a:rPr>
                        <a:t>Kvalitetsrapport eller </a:t>
                      </a:r>
                    </a:p>
                    <a:p>
                      <a:pPr algn="l" fontAlgn="t"/>
                      <a:r>
                        <a:rPr lang="da-DK" sz="1100" u="none" strike="noStrike" dirty="0">
                          <a:effectLst/>
                        </a:rPr>
                        <a:t>   </a:t>
                      </a:r>
                      <a:r>
                        <a:rPr lang="da-DK" sz="1100" u="none" strike="noStrike" dirty="0" err="1">
                          <a:effectLst/>
                        </a:rPr>
                        <a:t>uddannelsesevalue</a:t>
                      </a:r>
                      <a:r>
                        <a:rPr lang="da-DK" sz="1100" u="none" strike="noStrike" dirty="0">
                          <a:effectLst/>
                        </a:rPr>
                        <a:t>-</a:t>
                      </a:r>
                    </a:p>
                    <a:p>
                      <a:pPr algn="l" fontAlgn="t"/>
                      <a:r>
                        <a:rPr lang="da-DK" sz="1100" u="none" strike="noStrike" dirty="0">
                          <a:effectLst/>
                        </a:rPr>
                        <a:t>   ringsrapport</a:t>
                      </a:r>
                      <a:endParaRPr lang="da-DK" sz="1100" b="0" i="0" u="none" strike="noStrike" dirty="0">
                        <a:solidFill>
                          <a:srgbClr val="000000"/>
                        </a:solidFill>
                        <a:effectLst/>
                        <a:latin typeface="Calibri" panose="020F0502020204030204" pitchFamily="34" charset="0"/>
                      </a:endParaRPr>
                    </a:p>
                  </a:txBody>
                  <a:tcPr marL="45720" marR="45720"/>
                </a:tc>
                <a:extLst>
                  <a:ext uri="{0D108BD9-81ED-4DB2-BD59-A6C34878D82A}">
                    <a16:rowId xmlns:a16="http://schemas.microsoft.com/office/drawing/2014/main" val="702431605"/>
                  </a:ext>
                </a:extLst>
              </a:tr>
            </a:tbl>
          </a:graphicData>
        </a:graphic>
      </p:graphicFrame>
    </p:spTree>
    <p:extLst>
      <p:ext uri="{BB962C8B-B14F-4D97-AF65-F5344CB8AC3E}">
        <p14:creationId xmlns:p14="http://schemas.microsoft.com/office/powerpoint/2010/main" val="232472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7</a:t>
            </a:fld>
            <a:endParaRPr lang="en-US" dirty="0"/>
          </a:p>
        </p:txBody>
      </p:sp>
      <p:sp>
        <p:nvSpPr>
          <p:cNvPr id="3" name="Titel 2"/>
          <p:cNvSpPr>
            <a:spLocks noGrp="1"/>
          </p:cNvSpPr>
          <p:nvPr>
            <p:ph type="title"/>
          </p:nvPr>
        </p:nvSpPr>
        <p:spPr>
          <a:xfrm>
            <a:off x="587374" y="370290"/>
            <a:ext cx="10620095" cy="1474385"/>
          </a:xfrm>
        </p:spPr>
        <p:txBody>
          <a:bodyPr/>
          <a:lstStyle/>
          <a:p>
            <a:r>
              <a:rPr lang="da-DK" sz="3200" dirty="0"/>
              <a:t>Procedurer tilknyttet ”job og karriere”</a:t>
            </a:r>
          </a:p>
        </p:txBody>
      </p:sp>
      <p:graphicFrame>
        <p:nvGraphicFramePr>
          <p:cNvPr id="6" name="Tabel 5"/>
          <p:cNvGraphicFramePr>
            <a:graphicFrameLocks noGrp="1"/>
          </p:cNvGraphicFramePr>
          <p:nvPr>
            <p:extLst>
              <p:ext uri="{D42A27DB-BD31-4B8C-83A1-F6EECF244321}">
                <p14:modId xmlns:p14="http://schemas.microsoft.com/office/powerpoint/2010/main" val="1042439916"/>
              </p:ext>
            </p:extLst>
          </p:nvPr>
        </p:nvGraphicFramePr>
        <p:xfrm>
          <a:off x="1029308" y="2390966"/>
          <a:ext cx="10133384" cy="1841069"/>
        </p:xfrm>
        <a:graphic>
          <a:graphicData uri="http://schemas.openxmlformats.org/drawingml/2006/table">
            <a:tbl>
              <a:tblPr firstRow="1" bandRow="1">
                <a:tableStyleId>{5C22544A-7EE6-4342-B048-85BDC9FD1C3A}</a:tableStyleId>
              </a:tblPr>
              <a:tblGrid>
                <a:gridCol w="10133384">
                  <a:extLst>
                    <a:ext uri="{9D8B030D-6E8A-4147-A177-3AD203B41FA5}">
                      <a16:colId xmlns:a16="http://schemas.microsoft.com/office/drawing/2014/main" val="1161857577"/>
                    </a:ext>
                  </a:extLst>
                </a:gridCol>
              </a:tblGrid>
              <a:tr h="545069">
                <a:tc>
                  <a:txBody>
                    <a:bodyPr/>
                    <a:lstStyle/>
                    <a:p>
                      <a:pPr>
                        <a:lnSpc>
                          <a:spcPct val="120000"/>
                        </a:lnSpc>
                        <a:spcAft>
                          <a:spcPts val="0"/>
                        </a:spcAft>
                      </a:pPr>
                      <a:r>
                        <a:rPr lang="da-DK" sz="1600" spc="100" dirty="0">
                          <a:effectLst/>
                          <a:latin typeface="+mn-lt"/>
                        </a:rPr>
                        <a:t>Procedure i kvalitetsområde 6</a:t>
                      </a:r>
                      <a:endParaRPr lang="da-DK" sz="1600" spc="100" dirty="0">
                        <a:effectLst/>
                        <a:latin typeface="+mn-lt"/>
                        <a:ea typeface="Times New Roman" panose="02020603050405020304" pitchFamily="18" charset="0"/>
                        <a:cs typeface="Times New Roman" panose="02020603050405020304" pitchFamily="18" charset="0"/>
                      </a:endParaRPr>
                    </a:p>
                  </a:txBody>
                  <a:tcPr marL="45720" marR="45720"/>
                </a:tc>
                <a:extLst>
                  <a:ext uri="{0D108BD9-81ED-4DB2-BD59-A6C34878D82A}">
                    <a16:rowId xmlns:a16="http://schemas.microsoft.com/office/drawing/2014/main" val="2207661159"/>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6.1.1 Procedure for dimittendundersøgelser</a:t>
                      </a:r>
                    </a:p>
                  </a:txBody>
                  <a:tcPr marL="45720" marR="45720"/>
                </a:tc>
                <a:extLst>
                  <a:ext uri="{0D108BD9-81ED-4DB2-BD59-A6C34878D82A}">
                    <a16:rowId xmlns:a16="http://schemas.microsoft.com/office/drawing/2014/main" val="2463179508"/>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6.2.1 Procedure for nedsættelse af og dialog med aftagerpaneler</a:t>
                      </a:r>
                    </a:p>
                  </a:txBody>
                  <a:tcPr marL="45720" marR="45720"/>
                </a:tc>
                <a:extLst>
                  <a:ext uri="{0D108BD9-81ED-4DB2-BD59-A6C34878D82A}">
                    <a16:rowId xmlns:a16="http://schemas.microsoft.com/office/drawing/2014/main" val="3868316726"/>
                  </a:ext>
                </a:extLst>
              </a:tr>
              <a:tr h="432000">
                <a:tc>
                  <a:txBody>
                    <a:bodyPr/>
                    <a:lstStyle/>
                    <a:p>
                      <a:pPr>
                        <a:lnSpc>
                          <a:spcPct val="120000"/>
                        </a:lnSpc>
                        <a:spcBef>
                          <a:spcPts val="600"/>
                        </a:spcBef>
                        <a:spcAft>
                          <a:spcPts val="300"/>
                        </a:spcAft>
                      </a:pPr>
                      <a:r>
                        <a:rPr lang="da-DK" sz="1600" spc="100" dirty="0">
                          <a:effectLst/>
                          <a:latin typeface="+mn-lt"/>
                          <a:ea typeface="Times New Roman" panose="02020603050405020304" pitchFamily="18" charset="0"/>
                          <a:cs typeface="Times New Roman" panose="02020603050405020304" pitchFamily="18" charset="0"/>
                        </a:rPr>
                        <a:t>4.3.1 Principper for studie-, trivsels- og karrierevejledning</a:t>
                      </a:r>
                    </a:p>
                  </a:txBody>
                  <a:tcPr marL="45720" marR="45720"/>
                </a:tc>
                <a:extLst>
                  <a:ext uri="{0D108BD9-81ED-4DB2-BD59-A6C34878D82A}">
                    <a16:rowId xmlns:a16="http://schemas.microsoft.com/office/drawing/2014/main" val="3719894843"/>
                  </a:ext>
                </a:extLst>
              </a:tr>
            </a:tbl>
          </a:graphicData>
        </a:graphic>
      </p:graphicFrame>
    </p:spTree>
    <p:extLst>
      <p:ext uri="{BB962C8B-B14F-4D97-AF65-F5344CB8AC3E}">
        <p14:creationId xmlns:p14="http://schemas.microsoft.com/office/powerpoint/2010/main" val="118491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87374" y="370290"/>
            <a:ext cx="10620095" cy="1474385"/>
          </a:xfrm>
        </p:spPr>
        <p:txBody>
          <a:bodyPr/>
          <a:lstStyle/>
          <a:p>
            <a:r>
              <a:rPr lang="da-DK" sz="3200" spc="100" dirty="0">
                <a:ea typeface="Times New Roman" panose="02020603050405020304" pitchFamily="18" charset="0"/>
                <a:cs typeface="Times New Roman" panose="02020603050405020304" pitchFamily="18" charset="0"/>
                <a:hlinkClick r:id="rId3"/>
              </a:rPr>
              <a:t>6.1.1 Procedure for dimittendundersøgelser</a:t>
            </a:r>
            <a:endParaRPr lang="da-DK" sz="3200" dirty="0"/>
          </a:p>
        </p:txBody>
      </p:sp>
      <p:sp>
        <p:nvSpPr>
          <p:cNvPr id="4" name="Pladsholder til tekst 3"/>
          <p:cNvSpPr>
            <a:spLocks noGrp="1"/>
          </p:cNvSpPr>
          <p:nvPr>
            <p:ph type="body" sz="quarter" idx="12"/>
          </p:nvPr>
        </p:nvSpPr>
        <p:spPr>
          <a:xfrm>
            <a:off x="775088" y="1629522"/>
            <a:ext cx="11237239" cy="4924183"/>
          </a:xfrm>
        </p:spPr>
        <p:txBody>
          <a:bodyPr>
            <a:normAutofit/>
          </a:bodyPr>
          <a:lstStyle/>
          <a:p>
            <a:pPr marL="0" lvl="0" indent="0">
              <a:buNone/>
            </a:pPr>
            <a:r>
              <a:rPr lang="da-DK" sz="1800" b="1" dirty="0"/>
              <a:t>Processen:</a:t>
            </a:r>
          </a:p>
          <a:p>
            <a:pPr marL="361950" lvl="0" indent="-361950">
              <a:lnSpc>
                <a:spcPct val="150000"/>
              </a:lnSpc>
            </a:pPr>
            <a:r>
              <a:rPr lang="da-DK" sz="2400" dirty="0"/>
              <a:t>Dimittendundersøgelsen gennemføres hvert 3. år og består af:</a:t>
            </a:r>
          </a:p>
          <a:p>
            <a:pPr marL="895350" lvl="0" indent="-361950">
              <a:lnSpc>
                <a:spcPct val="110000"/>
              </a:lnSpc>
              <a:buFont typeface="Wingdings" panose="05000000000000000000" pitchFamily="2" charset="2"/>
              <a:buChar char="Ø"/>
            </a:pPr>
            <a:r>
              <a:rPr lang="da-DK" sz="1800" dirty="0"/>
              <a:t>Fælles kernespørgeramme – én for henholdsvis de ordinære uddannelser og én for VEU-uddannelserne</a:t>
            </a:r>
          </a:p>
          <a:p>
            <a:pPr marL="895350" lvl="0" indent="-361950">
              <a:lnSpc>
                <a:spcPct val="110000"/>
              </a:lnSpc>
              <a:buFont typeface="Wingdings" panose="05000000000000000000" pitchFamily="2" charset="2"/>
              <a:buChar char="Ø"/>
            </a:pPr>
            <a:r>
              <a:rPr lang="da-DK" sz="1800" dirty="0"/>
              <a:t>Uddannelsens egne formulerede spørgsmål – maks. fem spørgsmål</a:t>
            </a:r>
          </a:p>
          <a:p>
            <a:pPr marL="895350" lvl="0" indent="-361950">
              <a:lnSpc>
                <a:spcPct val="110000"/>
              </a:lnSpc>
              <a:buFont typeface="Wingdings" panose="05000000000000000000" pitchFamily="2" charset="2"/>
              <a:buChar char="Ø"/>
            </a:pPr>
            <a:r>
              <a:rPr lang="da-DK" sz="1800" dirty="0"/>
              <a:t>Besvarelser fra de tre dimittendårgange fra hver uddannelse, som har været færdiguddannede i henholdsvis to, tre og fire år på dataindsamlingstidspunktet</a:t>
            </a:r>
          </a:p>
          <a:p>
            <a:pPr marL="361950" lvl="0" indent="-361950">
              <a:lnSpc>
                <a:spcPct val="150000"/>
              </a:lnSpc>
            </a:pPr>
            <a:r>
              <a:rPr lang="da-DK" sz="2400" dirty="0"/>
              <a:t>Rapporter med resultater er klar til brug løbende så de er klar til gennemførelse af årlig kvalitetsopfølgning og uddannelsesevaluering.</a:t>
            </a:r>
            <a:endParaRPr lang="da-DK" sz="1800" dirty="0"/>
          </a:p>
          <a:p>
            <a:pPr marL="361950" indent="-361950">
              <a:buNone/>
            </a:pPr>
            <a:endParaRPr lang="da-DK" sz="2400" dirty="0"/>
          </a:p>
        </p:txBody>
      </p:sp>
    </p:spTree>
    <p:extLst>
      <p:ext uri="{BB962C8B-B14F-4D97-AF65-F5344CB8AC3E}">
        <p14:creationId xmlns:p14="http://schemas.microsoft.com/office/powerpoint/2010/main" val="120197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87374" y="370290"/>
            <a:ext cx="10620095" cy="1474385"/>
          </a:xfrm>
        </p:spPr>
        <p:txBody>
          <a:bodyPr/>
          <a:lstStyle/>
          <a:p>
            <a:pPr>
              <a:lnSpc>
                <a:spcPct val="120000"/>
              </a:lnSpc>
              <a:spcBef>
                <a:spcPts val="600"/>
              </a:spcBef>
              <a:spcAft>
                <a:spcPts val="300"/>
              </a:spcAft>
            </a:pPr>
            <a:r>
              <a:rPr lang="da-DK" sz="3200" spc="100" dirty="0">
                <a:ea typeface="Times New Roman" panose="02020603050405020304" pitchFamily="18" charset="0"/>
                <a:cs typeface="Times New Roman" panose="02020603050405020304" pitchFamily="18" charset="0"/>
                <a:hlinkClick r:id="rId3"/>
              </a:rPr>
              <a:t>6.2.1 Procedure for nedsættelse af og dialog med aftagerpaneler</a:t>
            </a:r>
            <a:endParaRPr lang="da-DK" sz="3200" spc="100" dirty="0">
              <a:ea typeface="Times New Roman" panose="02020603050405020304" pitchFamily="18" charset="0"/>
              <a:cs typeface="Times New Roman" panose="02020603050405020304" pitchFamily="18" charset="0"/>
            </a:endParaRPr>
          </a:p>
        </p:txBody>
      </p:sp>
      <p:sp>
        <p:nvSpPr>
          <p:cNvPr id="4" name="Pladsholder til tekst 3"/>
          <p:cNvSpPr>
            <a:spLocks noGrp="1"/>
          </p:cNvSpPr>
          <p:nvPr>
            <p:ph type="body" sz="quarter" idx="12"/>
          </p:nvPr>
        </p:nvSpPr>
        <p:spPr>
          <a:xfrm>
            <a:off x="775088" y="1844675"/>
            <a:ext cx="11237239" cy="4182499"/>
          </a:xfrm>
        </p:spPr>
        <p:txBody>
          <a:bodyPr>
            <a:normAutofit fontScale="85000" lnSpcReduction="20000"/>
          </a:bodyPr>
          <a:lstStyle/>
          <a:p>
            <a:pPr marL="0" lvl="0" indent="0">
              <a:buNone/>
            </a:pPr>
            <a:r>
              <a:rPr lang="da-DK" sz="1800" b="1" dirty="0"/>
              <a:t>Processen:</a:t>
            </a:r>
          </a:p>
          <a:p>
            <a:pPr marL="361950" lvl="0" indent="-361950">
              <a:lnSpc>
                <a:spcPct val="150000"/>
              </a:lnSpc>
            </a:pPr>
            <a:r>
              <a:rPr lang="da-DK" sz="2400" dirty="0"/>
              <a:t>Institutterne skal nedsætte et eller flere aftagerpaneler. Medlemmer godkendes ved prodekan via STS. </a:t>
            </a:r>
          </a:p>
          <a:p>
            <a:pPr marL="361950" lvl="0" indent="-361950">
              <a:lnSpc>
                <a:spcPct val="150000"/>
              </a:lnSpc>
            </a:pPr>
            <a:r>
              <a:rPr lang="da-DK" sz="2400" dirty="0"/>
              <a:t>Aftagerpaneler er et rådgivende kontaktforum, der skal styrke og sikre den løbende dialog og samspillet mellem uddannelse, profession og de beskæftigelsesområder, som uddannelserne retter sig mod.</a:t>
            </a:r>
          </a:p>
          <a:p>
            <a:pPr marL="361950" lvl="0" indent="-361950">
              <a:lnSpc>
                <a:spcPct val="150000"/>
              </a:lnSpc>
            </a:pPr>
            <a:r>
              <a:rPr lang="da-DK" sz="2400" dirty="0"/>
              <a:t>Proceduren beskriver konkret rammer og minimumskrav for aftagerpanelerne</a:t>
            </a:r>
          </a:p>
          <a:p>
            <a:pPr marL="895350" lvl="0" indent="-361950">
              <a:lnSpc>
                <a:spcPct val="110000"/>
              </a:lnSpc>
              <a:buFont typeface="Wingdings" panose="05000000000000000000" pitchFamily="2" charset="2"/>
              <a:buChar char="Ø"/>
            </a:pPr>
            <a:r>
              <a:rPr lang="da-DK" sz="1900" dirty="0"/>
              <a:t>Sammensætning af aftagerpaneler</a:t>
            </a:r>
          </a:p>
          <a:p>
            <a:pPr marL="895350" lvl="0" indent="-361950">
              <a:lnSpc>
                <a:spcPct val="110000"/>
              </a:lnSpc>
              <a:buFont typeface="Wingdings" panose="05000000000000000000" pitchFamily="2" charset="2"/>
              <a:buChar char="Ø"/>
            </a:pPr>
            <a:r>
              <a:rPr lang="da-DK" sz="1900" dirty="0"/>
              <a:t>Hvilke typer af spørgsmål aftagerpanelet skal/kan behandle</a:t>
            </a:r>
          </a:p>
          <a:p>
            <a:pPr marL="895350" lvl="0" indent="-361950">
              <a:lnSpc>
                <a:spcPct val="110000"/>
              </a:lnSpc>
              <a:buFont typeface="Wingdings" panose="05000000000000000000" pitchFamily="2" charset="2"/>
              <a:buChar char="Ø"/>
            </a:pPr>
            <a:r>
              <a:rPr lang="da-DK" sz="1900" dirty="0"/>
              <a:t>Instituttets administrative understøttelse af aftagerpanel og krav til dokumentation</a:t>
            </a:r>
          </a:p>
          <a:p>
            <a:pPr marL="361950" lvl="0" indent="-361950">
              <a:lnSpc>
                <a:spcPct val="150000"/>
              </a:lnSpc>
            </a:pPr>
            <a:endParaRPr lang="da-DK" sz="2400" dirty="0"/>
          </a:p>
          <a:p>
            <a:pPr marL="361950" indent="-361950">
              <a:buNone/>
            </a:pPr>
            <a:endParaRPr lang="da-DK" sz="2400" dirty="0"/>
          </a:p>
        </p:txBody>
      </p:sp>
    </p:spTree>
    <p:extLst>
      <p:ext uri="{BB962C8B-B14F-4D97-AF65-F5344CB8AC3E}">
        <p14:creationId xmlns:p14="http://schemas.microsoft.com/office/powerpoint/2010/main" val="2675651926"/>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603602-65E0-48FA-BF06-563C46D1CC25}">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bfb3083c-c57b-4611-a9bc-f653d3097a5f"/>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(DA)</Template>
  <TotalTime>7409</TotalTime>
  <Words>1120</Words>
  <Application>Microsoft Office PowerPoint</Application>
  <PresentationFormat>Widescreen</PresentationFormat>
  <Paragraphs>164</Paragraphs>
  <Slides>11</Slides>
  <Notes>10</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11</vt:i4>
      </vt:variant>
    </vt:vector>
  </HeadingPairs>
  <TitlesOfParts>
    <vt:vector size="19" baseType="lpstr">
      <vt:lpstr>Arial</vt:lpstr>
      <vt:lpstr>Arial Black</vt:lpstr>
      <vt:lpstr>Calibri</vt:lpstr>
      <vt:lpstr>Wingdings</vt:lpstr>
      <vt:lpstr>AAU PowerPoint</vt:lpstr>
      <vt:lpstr>AAU PowerPoint - Blue</vt:lpstr>
      <vt:lpstr>1_AAU PowerPoint</vt:lpstr>
      <vt:lpstr>blank</vt:lpstr>
      <vt:lpstr>Introduktion til kvalitetsområde  ”6. Job og karriere” </vt:lpstr>
      <vt:lpstr>Rammerne for AAU’s kvalitetssystem</vt:lpstr>
      <vt:lpstr>Kvalitetsområdet for job og karriere har fokus på:</vt:lpstr>
      <vt:lpstr>Målsætninger, standarder og indikatorer </vt:lpstr>
      <vt:lpstr>PowerPoint-præsentation</vt:lpstr>
      <vt:lpstr>Målsætninger, standarder og indikatorer fortsat</vt:lpstr>
      <vt:lpstr>Procedurer tilknyttet ”job og karriere”</vt:lpstr>
      <vt:lpstr>6.1.1 Procedure for dimittendundersøgelser</vt:lpstr>
      <vt:lpstr>6.2.1 Procedure for nedsættelse af og dialog med aftagerpaneler</vt:lpstr>
      <vt:lpstr>4.3.1 Principper for studie-, trivsels- og karrierevejledning</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300</cp:revision>
  <cp:lastPrinted>2019-09-04T12:16:29Z</cp:lastPrinted>
  <dcterms:created xsi:type="dcterms:W3CDTF">2019-09-03T05:58:02Z</dcterms:created>
  <dcterms:modified xsi:type="dcterms:W3CDTF">2023-02-22T10:33:29Z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