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 id="2147484069" r:id="rId6"/>
    <p:sldMasterId id="2147484085" r:id="rId7"/>
  </p:sldMasterIdLst>
  <p:notesMasterIdLst>
    <p:notesMasterId r:id="rId21"/>
  </p:notesMasterIdLst>
  <p:handoutMasterIdLst>
    <p:handoutMasterId r:id="rId22"/>
  </p:handoutMasterIdLst>
  <p:sldIdLst>
    <p:sldId id="417" r:id="rId8"/>
    <p:sldId id="484" r:id="rId9"/>
    <p:sldId id="505" r:id="rId10"/>
    <p:sldId id="486" r:id="rId11"/>
    <p:sldId id="488" r:id="rId12"/>
    <p:sldId id="490" r:id="rId13"/>
    <p:sldId id="506" r:id="rId14"/>
    <p:sldId id="491" r:id="rId15"/>
    <p:sldId id="511" r:id="rId16"/>
    <p:sldId id="500" r:id="rId17"/>
    <p:sldId id="507" r:id="rId18"/>
    <p:sldId id="509" r:id="rId19"/>
    <p:sldId id="513" r:id="rId20"/>
  </p:sldIdLst>
  <p:sldSz cx="12192000" cy="6858000"/>
  <p:notesSz cx="6794500" cy="9906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417"/>
            <p14:sldId id="484"/>
            <p14:sldId id="505"/>
            <p14:sldId id="486"/>
            <p14:sldId id="488"/>
            <p14:sldId id="490"/>
            <p14:sldId id="506"/>
            <p14:sldId id="491"/>
            <p14:sldId id="511"/>
            <p14:sldId id="500"/>
            <p14:sldId id="507"/>
            <p14:sldId id="509"/>
            <p14:sldId id="5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A85D54-DA44-7208-BEAA-528F443C040C}" name="Lena Højlund Larsen" initials="LHL" userId="S::lhl@adm.aau.dk::218b5477-6da6-4154-bc4a-83fe5ca9bb8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na Højlund Larsen" initials="LHL" lastIdx="5" clrIdx="0">
    <p:extLst>
      <p:ext uri="{19B8F6BF-5375-455C-9EA6-DF929625EA0E}">
        <p15:presenceInfo xmlns:p15="http://schemas.microsoft.com/office/powerpoint/2012/main" userId="S-1-5-21-3133427533-3221205640-2556280110-10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t layout 1 - Marker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t layout 1 - Marker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Mørkt layout 1 - Marker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t layout 1 - Marker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ørkt layout 2 - Markering 5/Markerin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llemlayout 4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Tema til typografi 1 - Marker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9438" autoAdjust="0"/>
  </p:normalViewPr>
  <p:slideViewPr>
    <p:cSldViewPr snapToGrid="0" snapToObjects="1">
      <p:cViewPr varScale="1">
        <p:scale>
          <a:sx n="73" d="100"/>
          <a:sy n="73" d="100"/>
        </p:scale>
        <p:origin x="413" y="67"/>
      </p:cViewPr>
      <p:guideLst>
        <p:guide orient="horz" pos="2160"/>
        <p:guide pos="3840"/>
      </p:guideLst>
    </p:cSldViewPr>
  </p:slideViewPr>
  <p:outlineViewPr>
    <p:cViewPr>
      <p:scale>
        <a:sx n="33" d="100"/>
        <a:sy n="33" d="100"/>
      </p:scale>
      <p:origin x="0" y="-6264"/>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9" d="100"/>
          <a:sy n="89" d="100"/>
        </p:scale>
        <p:origin x="3732" y="10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7020"/>
          </a:xfrm>
          <a:prstGeom prst="rect">
            <a:avLst/>
          </a:prstGeom>
        </p:spPr>
        <p:txBody>
          <a:bodyPr vert="horz" lIns="91166" tIns="45583" rIns="91166" bIns="45583"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7020"/>
          </a:xfrm>
          <a:prstGeom prst="rect">
            <a:avLst/>
          </a:prstGeom>
        </p:spPr>
        <p:txBody>
          <a:bodyPr vert="horz" lIns="91166" tIns="45583" rIns="91166" bIns="45583" rtlCol="0"/>
          <a:lstStyle>
            <a:lvl1pPr algn="r">
              <a:defRPr sz="1200"/>
            </a:lvl1pPr>
          </a:lstStyle>
          <a:p>
            <a:fld id="{A740EBAF-D955-C443-AB02-2BCBC7797572}" type="datetimeFigureOut">
              <a:rPr lang="en-US" smtClean="0"/>
              <a:t>2/22/2023</a:t>
            </a:fld>
            <a:endParaRPr lang="en-US"/>
          </a:p>
        </p:txBody>
      </p:sp>
      <p:sp>
        <p:nvSpPr>
          <p:cNvPr id="4" name="Footer Placeholder 3"/>
          <p:cNvSpPr>
            <a:spLocks noGrp="1"/>
          </p:cNvSpPr>
          <p:nvPr>
            <p:ph type="ftr" sz="quarter" idx="2"/>
          </p:nvPr>
        </p:nvSpPr>
        <p:spPr>
          <a:xfrm>
            <a:off x="1" y="9408982"/>
            <a:ext cx="2944283" cy="497019"/>
          </a:xfrm>
          <a:prstGeom prst="rect">
            <a:avLst/>
          </a:prstGeom>
        </p:spPr>
        <p:txBody>
          <a:bodyPr vert="horz" lIns="91166" tIns="45583" rIns="91166" bIns="45583"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2"/>
            <a:ext cx="2944283" cy="497019"/>
          </a:xfrm>
          <a:prstGeom prst="rect">
            <a:avLst/>
          </a:prstGeom>
        </p:spPr>
        <p:txBody>
          <a:bodyPr vert="horz" lIns="91166" tIns="45583" rIns="91166" bIns="45583"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7020"/>
          </a:xfrm>
          <a:prstGeom prst="rect">
            <a:avLst/>
          </a:prstGeom>
        </p:spPr>
        <p:txBody>
          <a:bodyPr vert="horz" lIns="91166" tIns="45583" rIns="91166" bIns="45583"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166" tIns="45583" rIns="91166" bIns="45583" rtlCol="0"/>
          <a:lstStyle>
            <a:lvl1pPr algn="r">
              <a:defRPr sz="1200"/>
            </a:lvl1pPr>
          </a:lstStyle>
          <a:p>
            <a:fld id="{247A641A-FC50-3840-A830-42D90553FE8C}" type="datetimeFigureOut">
              <a:rPr lang="en-US" smtClean="0"/>
              <a:t>2/22/2023</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166" tIns="45583" rIns="91166" bIns="45583" rtlCol="0" anchor="ctr"/>
          <a:lstStyle/>
          <a:p>
            <a:endParaRPr lang="en-US"/>
          </a:p>
        </p:txBody>
      </p:sp>
      <p:sp>
        <p:nvSpPr>
          <p:cNvPr id="5" name="Notes Placeholder 4"/>
          <p:cNvSpPr>
            <a:spLocks noGrp="1"/>
          </p:cNvSpPr>
          <p:nvPr>
            <p:ph type="body" sz="quarter" idx="3"/>
          </p:nvPr>
        </p:nvSpPr>
        <p:spPr>
          <a:xfrm>
            <a:off x="679450" y="4767263"/>
            <a:ext cx="5435600" cy="3900487"/>
          </a:xfrm>
          <a:prstGeom prst="rect">
            <a:avLst/>
          </a:prstGeom>
        </p:spPr>
        <p:txBody>
          <a:bodyPr vert="horz" lIns="91166" tIns="45583" rIns="91166" bIns="45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08982"/>
            <a:ext cx="2944283" cy="497019"/>
          </a:xfrm>
          <a:prstGeom prst="rect">
            <a:avLst/>
          </a:prstGeom>
        </p:spPr>
        <p:txBody>
          <a:bodyPr vert="horz" lIns="91166" tIns="45583" rIns="91166" bIns="45583"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2"/>
            <a:ext cx="2944283" cy="497019"/>
          </a:xfrm>
          <a:prstGeom prst="rect">
            <a:avLst/>
          </a:prstGeom>
        </p:spPr>
        <p:txBody>
          <a:bodyPr vert="horz" lIns="91166" tIns="45583" rIns="91166" bIns="45583"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257005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547688" y="874713"/>
            <a:ext cx="7775576" cy="4375150"/>
          </a:xfrm>
        </p:spPr>
      </p:sp>
      <p:sp>
        <p:nvSpPr>
          <p:cNvPr id="3" name="Pladsholder til noter 2"/>
          <p:cNvSpPr>
            <a:spLocks noGrp="1"/>
          </p:cNvSpPr>
          <p:nvPr>
            <p:ph type="body" idx="1"/>
          </p:nvPr>
        </p:nvSpPr>
        <p:spPr/>
        <p:txBody>
          <a:bodyPr/>
          <a:lstStyle/>
          <a:p>
            <a:endParaRPr lang="da-DK" dirty="0">
              <a:solidFill>
                <a:srgbClr val="FF0000"/>
              </a:solidFill>
            </a:endParaRPr>
          </a:p>
        </p:txBody>
      </p:sp>
      <p:sp>
        <p:nvSpPr>
          <p:cNvPr id="4" name="Pladsholder til slidenummer 3"/>
          <p:cNvSpPr>
            <a:spLocks noGrp="1"/>
          </p:cNvSpPr>
          <p:nvPr>
            <p:ph type="sldNum" sz="quarter" idx="10"/>
          </p:nvPr>
        </p:nvSpPr>
        <p:spPr/>
        <p:txBody>
          <a:bodyPr/>
          <a:lstStyle/>
          <a:p>
            <a:fld id="{D2407B95-688A-458D-B380-1F7CA23AAE60}" type="slidenum">
              <a:rPr lang="da-DK" smtClean="0"/>
              <a:t>13</a:t>
            </a:fld>
            <a:endParaRPr lang="da-DK"/>
          </a:p>
        </p:txBody>
      </p:sp>
    </p:spTree>
    <p:extLst>
      <p:ext uri="{BB962C8B-B14F-4D97-AF65-F5344CB8AC3E}">
        <p14:creationId xmlns:p14="http://schemas.microsoft.com/office/powerpoint/2010/main" val="349487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19075" y="806450"/>
            <a:ext cx="7181850" cy="4040188"/>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2407B95-688A-458D-B380-1F7CA23AAE60}" type="slidenum">
              <a:rPr lang="da-DK" smtClean="0"/>
              <a:t>2</a:t>
            </a:fld>
            <a:endParaRPr lang="da-DK"/>
          </a:p>
        </p:txBody>
      </p:sp>
    </p:spTree>
    <p:extLst>
      <p:ext uri="{BB962C8B-B14F-4D97-AF65-F5344CB8AC3E}">
        <p14:creationId xmlns:p14="http://schemas.microsoft.com/office/powerpoint/2010/main" val="285822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403190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Præsentationen med ”Introduktion til de overordnede rammer” giver</a:t>
            </a:r>
            <a:r>
              <a:rPr lang="da-DK" baseline="0" dirty="0"/>
              <a:t> introduktion til målhierarki og proces for årlig kvalitetsopfølgning og uddannelsesevaluering.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254147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Præsentationen med ”Introduktion til de overordnede rammer” giver</a:t>
            </a:r>
            <a:r>
              <a:rPr lang="da-DK" baseline="0" dirty="0"/>
              <a:t> introduktion til målhierarki og proces for årlig kvalitetsopfølgning og uddannelsesevaluering.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398882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363157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334433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9</a:t>
            </a:fld>
            <a:endParaRPr lang="en-US"/>
          </a:p>
        </p:txBody>
      </p:sp>
    </p:spTree>
    <p:extLst>
      <p:ext uri="{BB962C8B-B14F-4D97-AF65-F5344CB8AC3E}">
        <p14:creationId xmlns:p14="http://schemas.microsoft.com/office/powerpoint/2010/main" val="967354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12</a:t>
            </a:fld>
            <a:endParaRPr lang="en-US"/>
          </a:p>
        </p:txBody>
      </p:sp>
    </p:spTree>
    <p:extLst>
      <p:ext uri="{BB962C8B-B14F-4D97-AF65-F5344CB8AC3E}">
        <p14:creationId xmlns:p14="http://schemas.microsoft.com/office/powerpoint/2010/main" val="2520433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137337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24794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91593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a:t>KLIK HER FOR AT ÆNDRE TITEL</a:t>
            </a:r>
            <a:endParaRPr lang="en-US" dirty="0"/>
          </a:p>
        </p:txBody>
      </p:sp>
    </p:spTree>
    <p:extLst>
      <p:ext uri="{BB962C8B-B14F-4D97-AF65-F5344CB8AC3E}">
        <p14:creationId xmlns:p14="http://schemas.microsoft.com/office/powerpoint/2010/main" val="328260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algn="ctr">
              <a:defRPr sz="1800" spc="300" baseline="0"/>
            </a:lvl1pPr>
          </a:lstStyle>
          <a:p>
            <a:pPr lvl="0"/>
            <a:r>
              <a:rPr lang="da-DK" dirty="0"/>
              <a:t>BY NAVN NAVNESEN</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207253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169190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Title 4"/>
          <p:cNvSpPr>
            <a:spLocks noGrp="1"/>
          </p:cNvSpPr>
          <p:nvPr>
            <p:ph type="title" hasCustomPrompt="1"/>
          </p:nvPr>
        </p:nvSpPr>
        <p:spPr>
          <a:xfrm>
            <a:off x="587375" y="370292"/>
            <a:ext cx="5108575" cy="1474385"/>
          </a:xfrm>
        </p:spPr>
        <p:txBody>
          <a:bodyPr/>
          <a:lstStyle>
            <a:lvl1pPr>
              <a:defRPr sz="3600"/>
            </a:lvl1pPr>
          </a:lstStyle>
          <a:p>
            <a:r>
              <a:rPr lang="en-US" dirty="0"/>
              <a:t>CLICK TO EDIT TITLE</a:t>
            </a:r>
          </a:p>
        </p:txBody>
      </p:sp>
      <p:sp>
        <p:nvSpPr>
          <p:cNvPr id="13" name="Pladsholder til tekst 12"/>
          <p:cNvSpPr>
            <a:spLocks noGrp="1"/>
          </p:cNvSpPr>
          <p:nvPr>
            <p:ph type="body" sz="quarter" idx="13" hasCustomPrompt="1"/>
          </p:nvPr>
        </p:nvSpPr>
        <p:spPr>
          <a:xfrm>
            <a:off x="587375" y="2216152"/>
            <a:ext cx="5108575"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a:t>Insert</a:t>
            </a:r>
            <a:r>
              <a:rPr lang="da-DK" dirty="0"/>
              <a:t> </a:t>
            </a:r>
            <a:r>
              <a:rPr lang="da-DK" dirty="0" err="1"/>
              <a:t>text</a:t>
            </a:r>
            <a:endParaRPr lang="da-DK" dirty="0"/>
          </a:p>
        </p:txBody>
      </p:sp>
      <p:sp>
        <p:nvSpPr>
          <p:cNvPr id="6" name="Picture Placeholder 4"/>
          <p:cNvSpPr>
            <a:spLocks noGrp="1"/>
          </p:cNvSpPr>
          <p:nvPr>
            <p:ph type="pic" sz="quarter" idx="11" hasCustomPrompt="1"/>
          </p:nvPr>
        </p:nvSpPr>
        <p:spPr>
          <a:xfrm>
            <a:off x="6096001" y="2216151"/>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14000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3" name="Title 4"/>
          <p:cNvSpPr>
            <a:spLocks noGrp="1"/>
          </p:cNvSpPr>
          <p:nvPr>
            <p:ph type="title" hasCustomPrompt="1"/>
          </p:nvPr>
        </p:nvSpPr>
        <p:spPr>
          <a:xfrm>
            <a:off x="587375" y="370292"/>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547121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grpSp>
        <p:nvGrpSpPr>
          <p:cNvPr id="30" name="Gruppe 29"/>
          <p:cNvGrpSpPr/>
          <p:nvPr userDrawn="1"/>
        </p:nvGrpSpPr>
        <p:grpSpPr>
          <a:xfrm>
            <a:off x="0" y="657225"/>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6" name="Title 4"/>
          <p:cNvSpPr>
            <a:spLocks noGrp="1"/>
          </p:cNvSpPr>
          <p:nvPr>
            <p:ph type="title" hasCustomPrompt="1"/>
          </p:nvPr>
        </p:nvSpPr>
        <p:spPr>
          <a:xfrm>
            <a:off x="587375" y="370766"/>
            <a:ext cx="4516439"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1"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p:nvPr>
        </p:nvSpPr>
        <p:spPr>
          <a:xfrm>
            <a:off x="587375" y="2065339"/>
            <a:ext cx="4516439" cy="3243263"/>
          </a:xfrm>
        </p:spPr>
        <p:txBody>
          <a:bodyPr/>
          <a:lstStyle>
            <a:lvl1pPr marL="285750" indent="-285750">
              <a:buFontTx/>
              <a:buBlip>
                <a:blip r:embed="rId3"/>
              </a:buBlip>
              <a:defRPr/>
            </a:lvl1pPr>
          </a:lstStyle>
          <a:p>
            <a:pPr lvl="0"/>
            <a:r>
              <a:rPr lang="da-DK" dirty="0"/>
              <a:t>Rediger typografien i masterens</a:t>
            </a:r>
          </a:p>
        </p:txBody>
      </p:sp>
    </p:spTree>
    <p:extLst>
      <p:ext uri="{BB962C8B-B14F-4D97-AF65-F5344CB8AC3E}">
        <p14:creationId xmlns:p14="http://schemas.microsoft.com/office/powerpoint/2010/main" val="390070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6" y="367630"/>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1" y="2262581"/>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81"/>
            <a:ext cx="4886992" cy="3572737"/>
          </a:xfrm>
        </p:spPr>
        <p:txBody>
          <a:bodyPr>
            <a:normAutofit/>
          </a:bodyPr>
          <a:lstStyle>
            <a:lvl2pPr marL="285750" indent="-285750">
              <a:buFontTx/>
              <a:buBlip>
                <a:blip r:embed="rId2"/>
              </a:buBlip>
              <a:defRPr sz="1600" baseline="0"/>
            </a:lvl2pPr>
          </a:lstStyle>
          <a:p>
            <a:pPr lvl="1"/>
            <a:r>
              <a:rPr lang="da-DK" dirty="0"/>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Tree>
    <p:extLst>
      <p:ext uri="{BB962C8B-B14F-4D97-AF65-F5344CB8AC3E}">
        <p14:creationId xmlns:p14="http://schemas.microsoft.com/office/powerpoint/2010/main" val="36284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Title 4"/>
          <p:cNvSpPr>
            <a:spLocks noGrp="1"/>
          </p:cNvSpPr>
          <p:nvPr>
            <p:ph type="title" hasCustomPrompt="1"/>
          </p:nvPr>
        </p:nvSpPr>
        <p:spPr>
          <a:xfrm>
            <a:off x="587375" y="359275"/>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6" y="2143360"/>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9138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1"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Picture Placeholder 4"/>
          <p:cNvSpPr>
            <a:spLocks noGrp="1"/>
          </p:cNvSpPr>
          <p:nvPr>
            <p:ph type="pic" sz="quarter" idx="11" hasCustomPrompt="1"/>
          </p:nvPr>
        </p:nvSpPr>
        <p:spPr>
          <a:xfrm>
            <a:off x="7427914"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5" y="373446"/>
            <a:ext cx="4683125"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6" y="2101810"/>
            <a:ext cx="4687095"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Tree>
    <p:extLst>
      <p:ext uri="{BB962C8B-B14F-4D97-AF65-F5344CB8AC3E}">
        <p14:creationId xmlns:p14="http://schemas.microsoft.com/office/powerpoint/2010/main" val="2893269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6" name="Title 4"/>
          <p:cNvSpPr>
            <a:spLocks noGrp="1"/>
          </p:cNvSpPr>
          <p:nvPr>
            <p:ph type="title" hasCustomPrompt="1"/>
          </p:nvPr>
        </p:nvSpPr>
        <p:spPr>
          <a:xfrm>
            <a:off x="587375" y="373446"/>
            <a:ext cx="4454527"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7" y="2101811"/>
            <a:ext cx="4458495" cy="3600491"/>
          </a:xfrm>
        </p:spPr>
        <p:txBody>
          <a:bodyPr/>
          <a:lstStyle>
            <a:lvl1pPr marL="285750" indent="-285750">
              <a:buFontTx/>
              <a:buBlip>
                <a:blip r:embed="rId2"/>
              </a:buBlip>
              <a:defRPr baseline="0">
                <a:solidFill>
                  <a:schemeClr val="bg1"/>
                </a:solidFill>
              </a:defRPr>
            </a:lvl1pPr>
            <a:lvl2pPr marL="536575" indent="-28575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a:p>
            <a:pPr lvl="1"/>
            <a:endParaRPr lang="da-DK" dirty="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
        <p:nvSpPr>
          <p:cNvPr id="75" name="Picture Placeholder 4"/>
          <p:cNvSpPr>
            <a:spLocks noGrp="1"/>
          </p:cNvSpPr>
          <p:nvPr>
            <p:ph type="pic" sz="quarter" idx="11" hasCustomPrompt="1"/>
          </p:nvPr>
        </p:nvSpPr>
        <p:spPr>
          <a:xfrm>
            <a:off x="5270501"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200490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Picture Placeholder 4"/>
          <p:cNvSpPr>
            <a:spLocks noGrp="1"/>
          </p:cNvSpPr>
          <p:nvPr>
            <p:ph type="pic" sz="quarter" idx="11" hasCustomPrompt="1"/>
          </p:nvPr>
        </p:nvSpPr>
        <p:spPr>
          <a:xfrm>
            <a:off x="-2" y="0"/>
            <a:ext cx="7427915"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80" y="957755"/>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80"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5"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3022967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9" name="Picture Placeholder 4"/>
          <p:cNvSpPr>
            <a:spLocks noGrp="1"/>
          </p:cNvSpPr>
          <p:nvPr>
            <p:ph type="pic" sz="quarter" idx="14" hasCustomPrompt="1"/>
          </p:nvPr>
        </p:nvSpPr>
        <p:spPr>
          <a:xfrm>
            <a:off x="7427914"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50"/>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6"/>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4"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099250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grpSp>
        <p:nvGrpSpPr>
          <p:cNvPr id="5" name="Gruppe 4"/>
          <p:cNvGrpSpPr/>
          <p:nvPr userDrawn="1"/>
        </p:nvGrpSpPr>
        <p:grpSpPr>
          <a:xfrm>
            <a:off x="-3503" y="657225"/>
            <a:ext cx="405155"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5" name="Title 4"/>
          <p:cNvSpPr>
            <a:spLocks noGrp="1"/>
          </p:cNvSpPr>
          <p:nvPr>
            <p:ph type="title" hasCustomPrompt="1"/>
          </p:nvPr>
        </p:nvSpPr>
        <p:spPr>
          <a:xfrm>
            <a:off x="587375" y="357950"/>
            <a:ext cx="4229100" cy="1486727"/>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3825341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4"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28" name="Pladsholder til tekst 3"/>
          <p:cNvSpPr>
            <a:spLocks noGrp="1"/>
          </p:cNvSpPr>
          <p:nvPr>
            <p:ph type="body" sz="quarter" idx="17" hasCustomPrompt="1"/>
          </p:nvPr>
        </p:nvSpPr>
        <p:spPr>
          <a:xfrm>
            <a:off x="8027662" y="2804344"/>
            <a:ext cx="3592839"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solidFill>
                  <a:srgbClr val="FFFFFF">
                    <a:alpha val="70000"/>
                  </a:srgbClr>
                </a:solidFill>
              </a:rPr>
              <a:pPr/>
              <a:t>‹nr.›</a:t>
            </a:fld>
            <a:endParaRPr lang="en-US" dirty="0">
              <a:solidFill>
                <a:srgbClr val="FFFFFF">
                  <a:alpha val="70000"/>
                </a:srgbClr>
              </a:solidFill>
            </a:endParaRPr>
          </a:p>
        </p:txBody>
      </p:sp>
      <p:grpSp>
        <p:nvGrpSpPr>
          <p:cNvPr id="5" name="Gruppe 4"/>
          <p:cNvGrpSpPr/>
          <p:nvPr userDrawn="1"/>
        </p:nvGrpSpPr>
        <p:grpSpPr>
          <a:xfrm>
            <a:off x="7427913" y="1288619"/>
            <a:ext cx="405155"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29" name="Gruppe 28"/>
          <p:cNvGrpSpPr/>
          <p:nvPr userDrawn="1"/>
        </p:nvGrpSpPr>
        <p:grpSpPr>
          <a:xfrm>
            <a:off x="5466449" y="6027162"/>
            <a:ext cx="1272707"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53" name="Title 4"/>
          <p:cNvSpPr>
            <a:spLocks noGrp="1"/>
          </p:cNvSpPr>
          <p:nvPr>
            <p:ph type="title" hasCustomPrompt="1"/>
          </p:nvPr>
        </p:nvSpPr>
        <p:spPr>
          <a:xfrm>
            <a:off x="8027665" y="943462"/>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76523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75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1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marL="0" indent="0" algn="ctr">
              <a:buFontTx/>
              <a:buNone/>
              <a:defRPr sz="1350" spc="225" baseline="0"/>
            </a:lvl1pPr>
          </a:lstStyle>
          <a:p>
            <a:pPr lvl="0"/>
            <a:r>
              <a:rPr lang="da-DK"/>
              <a:t>AF </a:t>
            </a:r>
            <a:r>
              <a:rPr lang="da-DK" dirty="0"/>
              <a:t>NAVN NAVNESEN</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spTree>
    <p:extLst>
      <p:ext uri="{BB962C8B-B14F-4D97-AF65-F5344CB8AC3E}">
        <p14:creationId xmlns:p14="http://schemas.microsoft.com/office/powerpoint/2010/main" val="2592664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75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5" y="370292"/>
            <a:ext cx="5149879" cy="1474385"/>
          </a:xfrm>
        </p:spPr>
        <p:txBody>
          <a:bodyPr/>
          <a:lstStyle>
            <a:lvl1pPr>
              <a:defRPr sz="27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5" cy="3704284"/>
          </a:xfrm>
        </p:spPr>
        <p:txBody>
          <a:bodyPr/>
          <a:lstStyle>
            <a:lvl1pPr marL="214313" indent="-214313">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794179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og indhold/teks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da-DK" noProof="0"/>
              <a:t>Klik for at redigere i master</a:t>
            </a:r>
            <a:endParaRPr lang="da-DK" noProof="0" dirty="0"/>
          </a:p>
        </p:txBody>
      </p:sp>
      <p:sp>
        <p:nvSpPr>
          <p:cNvPr id="10"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3" name="Content Placeholder 3"/>
          <p:cNvSpPr>
            <a:spLocks noGrp="1"/>
          </p:cNvSpPr>
          <p:nvPr>
            <p:ph idx="1" hasCustomPrompt="1"/>
          </p:nvPr>
        </p:nvSpPr>
        <p:spPr>
          <a:xfrm>
            <a:off x="585864" y="1591895"/>
            <a:ext cx="11018684" cy="4428793"/>
          </a:xfrm>
          <a:no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Text Placeholder 4"/>
          <p:cNvSpPr>
            <a:spLocks noGrp="1"/>
          </p:cNvSpPr>
          <p:nvPr>
            <p:ph type="body" sz="quarter" idx="14" hasCustomPrompt="1"/>
          </p:nvPr>
        </p:nvSpPr>
        <p:spPr>
          <a:xfrm>
            <a:off x="586671" y="6287497"/>
            <a:ext cx="5400572"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4"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 name="Date Placeholder 1"/>
          <p:cNvSpPr>
            <a:spLocks noGrp="1"/>
          </p:cNvSpPr>
          <p:nvPr>
            <p:ph type="dt" sz="half" idx="15"/>
          </p:nvPr>
        </p:nvSpPr>
        <p:spPr>
          <a:xfrm>
            <a:off x="6203171" y="6449302"/>
            <a:ext cx="4286691" cy="153394"/>
          </a:xfrm>
          <a:prstGeom prst="rect">
            <a:avLst/>
          </a:prstGeom>
        </p:spPr>
        <p:txBody>
          <a:bodyPr/>
          <a:lstStyle/>
          <a:p>
            <a:endParaRPr lang="da-DK" dirty="0"/>
          </a:p>
        </p:txBody>
      </p:sp>
      <p:sp>
        <p:nvSpPr>
          <p:cNvPr id="4" name="Footer Placeholder 3"/>
          <p:cNvSpPr>
            <a:spLocks noGrp="1"/>
          </p:cNvSpPr>
          <p:nvPr>
            <p:ph type="ftr" sz="quarter" idx="16"/>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17"/>
          </p:nvPr>
        </p:nvSpPr>
        <p:spPr/>
        <p:txBody>
          <a:bodyPr/>
          <a:lstStyle/>
          <a:p>
            <a:fld id="{7D761E79-81F5-44BE-8D66-C04B1AD4A1ED}" type="slidenum">
              <a:rPr lang="da-DK" smtClean="0"/>
              <a:pPr/>
              <a:t>‹nr.›</a:t>
            </a:fld>
            <a:endParaRPr lang="da-DK" dirty="0"/>
          </a:p>
        </p:txBody>
      </p:sp>
      <p:sp>
        <p:nvSpPr>
          <p:cNvPr id="15"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6" name="Group 15"/>
          <p:cNvGrpSpPr/>
          <p:nvPr userDrawn="1"/>
        </p:nvGrpSpPr>
        <p:grpSpPr>
          <a:xfrm>
            <a:off x="-1747308" y="2758408"/>
            <a:ext cx="1678958" cy="1890241"/>
            <a:chOff x="-1747081" y="2759046"/>
            <a:chExt cx="1678739" cy="1890679"/>
          </a:xfrm>
        </p:grpSpPr>
        <p:pic>
          <p:nvPicPr>
            <p:cNvPr id="1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19" name="Straight Connector 18"/>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6" name="Rectangle 25"/>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32458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med billedbaggrund">
    <p:spTree>
      <p:nvGrpSpPr>
        <p:cNvPr id="1" name=""/>
        <p:cNvGrpSpPr/>
        <p:nvPr/>
      </p:nvGrpSpPr>
      <p:grpSpPr>
        <a:xfrm>
          <a:off x="0" y="0"/>
          <a:ext cx="0" cy="0"/>
          <a:chOff x="0" y="0"/>
          <a:chExt cx="0" cy="0"/>
        </a:xfrm>
      </p:grpSpPr>
      <p:sp>
        <p:nvSpPr>
          <p:cNvPr id="2" name="Title 1"/>
          <p:cNvSpPr>
            <a:spLocks noGrp="1"/>
          </p:cNvSpPr>
          <p:nvPr>
            <p:ph type="ctrTitle"/>
          </p:nvPr>
        </p:nvSpPr>
        <p:spPr>
          <a:xfrm>
            <a:off x="820655" y="389400"/>
            <a:ext cx="8018043" cy="1470025"/>
          </a:xfrm>
        </p:spPr>
        <p:txBody>
          <a:bodyPr/>
          <a:lstStyle>
            <a:lvl1pPr>
              <a:lnSpc>
                <a:spcPct val="80000"/>
              </a:lnSpc>
              <a:defRPr sz="4999">
                <a:solidFill>
                  <a:schemeClr val="bg1"/>
                </a:solidFill>
                <a:latin typeface="+mj-lt"/>
              </a:defRPr>
            </a:lvl1pPr>
          </a:lstStyle>
          <a:p>
            <a:r>
              <a:rPr lang="da-DK" noProof="0"/>
              <a:t>Klik for at redigere i master</a:t>
            </a:r>
            <a:endParaRPr lang="da-DK" noProof="0" dirty="0"/>
          </a:p>
        </p:txBody>
      </p:sp>
      <p:sp>
        <p:nvSpPr>
          <p:cNvPr id="3" name="Subtitle 2"/>
          <p:cNvSpPr>
            <a:spLocks noGrp="1"/>
          </p:cNvSpPr>
          <p:nvPr>
            <p:ph type="subTitle" idx="1"/>
          </p:nvPr>
        </p:nvSpPr>
        <p:spPr>
          <a:xfrm>
            <a:off x="820655" y="1859425"/>
            <a:ext cx="8018043" cy="624725"/>
          </a:xfrm>
        </p:spPr>
        <p:txBody>
          <a:bodyPr>
            <a:normAutofit/>
          </a:bodyPr>
          <a:lstStyle>
            <a:lvl1pPr marL="0" indent="0" algn="l">
              <a:lnSpc>
                <a:spcPct val="85000"/>
              </a:lnSpc>
              <a:spcBef>
                <a:spcPts val="0"/>
              </a:spcBef>
              <a:buNone/>
              <a:defRPr sz="2999" i="1">
                <a:solidFill>
                  <a:schemeClr val="bg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0" name="Text Placeholder 3"/>
          <p:cNvSpPr>
            <a:spLocks noGrp="1"/>
          </p:cNvSpPr>
          <p:nvPr>
            <p:ph type="body" sz="quarter" idx="17" hasCustomPrompt="1"/>
          </p:nvPr>
        </p:nvSpPr>
        <p:spPr>
          <a:xfrm>
            <a:off x="820656" y="2484150"/>
            <a:ext cx="8019912" cy="356153"/>
          </a:xfrm>
        </p:spPr>
        <p:txBody>
          <a:bodyPr anchor="b" anchorCtr="0">
            <a:normAutofit/>
          </a:bodyPr>
          <a:lstStyle>
            <a:lvl1pPr marL="0" indent="0">
              <a:buFontTx/>
              <a:buNone/>
              <a:defRPr sz="1100" i="1">
                <a:solidFill>
                  <a:schemeClr val="bg1"/>
                </a:solidFill>
                <a:latin typeface="+mn-lt"/>
              </a:defRPr>
            </a:lvl1pPr>
          </a:lstStyle>
          <a:p>
            <a:pPr lvl="0"/>
            <a:r>
              <a:rPr lang="da-DK" noProof="0" dirty="0"/>
              <a:t>Klik, og tilføj dato </a:t>
            </a:r>
          </a:p>
        </p:txBody>
      </p:sp>
      <p:sp>
        <p:nvSpPr>
          <p:cNvPr id="19" name="Text Placeholder 4"/>
          <p:cNvSpPr>
            <a:spLocks noGrp="1"/>
          </p:cNvSpPr>
          <p:nvPr>
            <p:ph type="body" sz="quarter" idx="16" hasCustomPrompt="1"/>
          </p:nvPr>
        </p:nvSpPr>
        <p:spPr>
          <a:xfrm>
            <a:off x="820656" y="2840302"/>
            <a:ext cx="8019912" cy="408720"/>
          </a:xfrm>
        </p:spPr>
        <p:txBody>
          <a:bodyPr>
            <a:normAutofit/>
          </a:bodyPr>
          <a:lstStyle>
            <a:lvl1pPr marL="0" indent="0">
              <a:buFontTx/>
              <a:buNone/>
              <a:defRPr sz="1100" i="1">
                <a:solidFill>
                  <a:schemeClr val="bg1"/>
                </a:solidFill>
                <a:latin typeface="+mn-lt"/>
              </a:defRPr>
            </a:lvl1pPr>
          </a:lstStyle>
          <a:p>
            <a:pPr lvl="0"/>
            <a:r>
              <a:rPr lang="da-DK" noProof="0" dirty="0"/>
              <a:t>Klik, og tilføj placering</a:t>
            </a:r>
          </a:p>
        </p:txBody>
      </p:sp>
      <p:sp>
        <p:nvSpPr>
          <p:cNvPr id="13" name="Text Placeholder 12"/>
          <p:cNvSpPr>
            <a:spLocks noGrp="1"/>
          </p:cNvSpPr>
          <p:nvPr>
            <p:ph type="body" sz="quarter" idx="15"/>
          </p:nvPr>
        </p:nvSpPr>
        <p:spPr>
          <a:xfrm>
            <a:off x="8433111" y="1279292"/>
            <a:ext cx="3755289" cy="5564312"/>
          </a:xfrm>
          <a:blipFill>
            <a:blip r:embed="rId2"/>
            <a:stretch>
              <a:fillRect/>
            </a:stretch>
          </a:blipFill>
        </p:spPr>
        <p:txBody>
          <a:bodyPr anchor="b" anchorCtr="0">
            <a:normAutofit/>
          </a:bodyPr>
          <a:lstStyle>
            <a:lvl1pPr marL="0" indent="0">
              <a:buFontTx/>
              <a:buNone/>
              <a:defRPr sz="100">
                <a:solidFill>
                  <a:schemeClr val="bg1"/>
                </a:solidFill>
              </a:defRPr>
            </a:lvl1pPr>
            <a:lvl2pPr marL="269946" indent="0">
              <a:buFontTx/>
              <a:buNone/>
              <a:defRPr/>
            </a:lvl2pPr>
            <a:lvl3pPr marL="539892" indent="0">
              <a:buFontTx/>
              <a:buNone/>
              <a:defRPr/>
            </a:lvl3pPr>
            <a:lvl4pPr marL="809838" indent="0">
              <a:buFontTx/>
              <a:buNone/>
              <a:defRPr/>
            </a:lvl4pPr>
            <a:lvl5pPr marL="1079784" indent="0">
              <a:buFontTx/>
              <a:buNone/>
              <a:defRPr/>
            </a:lvl5pPr>
          </a:lstStyle>
          <a:p>
            <a:pPr lvl="0"/>
            <a:r>
              <a:rPr lang="da-DK" noProof="1"/>
              <a:t>Klik for at redigere i master</a:t>
            </a:r>
          </a:p>
        </p:txBody>
      </p:sp>
      <p:sp>
        <p:nvSpPr>
          <p:cNvPr id="11" name="AutoShape 4"/>
          <p:cNvSpPr>
            <a:spLocks/>
          </p:cNvSpPr>
          <p:nvPr userDrawn="1"/>
        </p:nvSpPr>
        <p:spPr bwMode="gray">
          <a:xfrm>
            <a:off x="-1429816" y="0"/>
            <a:ext cx="1342492" cy="10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br>
              <a:rPr lang="da-DK" sz="1000" b="1" noProof="1">
                <a:solidFill>
                  <a:srgbClr val="212121"/>
                </a:solidFill>
                <a:cs typeface="Arial" pitchFamily="34" charset="0"/>
              </a:rPr>
            </a:br>
            <a:r>
              <a:rPr lang="da-DK" sz="1000" b="1" noProof="1">
                <a:solidFill>
                  <a:srgbClr val="212121"/>
                </a:solidFill>
                <a:cs typeface="Arial" pitchFamily="34" charset="0"/>
              </a:rPr>
              <a:t>Indsæt billede </a:t>
            </a:r>
            <a:br>
              <a:rPr lang="da-DK" sz="1000" b="1" noProof="1">
                <a:solidFill>
                  <a:srgbClr val="212121"/>
                </a:solidFill>
                <a:cs typeface="Arial" pitchFamily="34" charset="0"/>
              </a:rPr>
            </a:br>
            <a:r>
              <a:rPr lang="da-DK" sz="1000" b="0" noProof="1">
                <a:solidFill>
                  <a:srgbClr val="212121"/>
                </a:solidFill>
                <a:cs typeface="Arial" pitchFamily="34" charset="0"/>
              </a:rPr>
              <a:t>Klik på </a:t>
            </a:r>
            <a:br>
              <a:rPr lang="da-DK" sz="1000" b="0" noProof="1">
                <a:solidFill>
                  <a:srgbClr val="212121"/>
                </a:solidFill>
                <a:cs typeface="Arial" pitchFamily="34" charset="0"/>
              </a:rPr>
            </a:br>
            <a:r>
              <a:rPr lang="da-DK" sz="1000" b="0" noProof="1">
                <a:solidFill>
                  <a:srgbClr val="212121"/>
                </a:solidFill>
                <a:cs typeface="Arial" pitchFamily="34" charset="0"/>
              </a:rPr>
              <a:t>Indsæt</a:t>
            </a:r>
            <a:r>
              <a:rPr lang="da-DK" sz="1000" b="0" baseline="0" noProof="1">
                <a:solidFill>
                  <a:srgbClr val="212121"/>
                </a:solidFill>
                <a:cs typeface="Arial" pitchFamily="34" charset="0"/>
              </a:rPr>
              <a:t> billede-ikonet</a:t>
            </a:r>
            <a:br>
              <a:rPr lang="da-DK" sz="1000" b="0" baseline="0" noProof="1">
                <a:solidFill>
                  <a:srgbClr val="212121"/>
                </a:solidFill>
                <a:cs typeface="Arial" pitchFamily="34" charset="0"/>
              </a:rPr>
            </a:br>
            <a:r>
              <a:rPr lang="da-DK" sz="1000" b="0" baseline="0" noProof="1">
                <a:solidFill>
                  <a:srgbClr val="212121"/>
                </a:solidFill>
                <a:cs typeface="Arial" pitchFamily="34" charset="0"/>
              </a:rPr>
              <a:t>Højre klik på billedet og placér bagest </a:t>
            </a:r>
            <a:r>
              <a:rPr lang="da-DK" sz="1000" b="0" baseline="0" noProof="1">
                <a:solidFill>
                  <a:srgbClr val="212121"/>
                </a:solidFill>
                <a:latin typeface="Arial" panose="020B0604020202020204" pitchFamily="34" charset="0"/>
                <a:cs typeface="Arial" pitchFamily="34" charset="0"/>
              </a:rPr>
              <a:t>hvis</a:t>
            </a:r>
            <a:r>
              <a:rPr lang="da-DK" sz="1000" b="0" baseline="0" noProof="1">
                <a:solidFill>
                  <a:srgbClr val="212121"/>
                </a:solidFill>
                <a:cs typeface="Arial" pitchFamily="34" charset="0"/>
              </a:rPr>
              <a:t> tekstfelter ‘forsvinder’</a:t>
            </a:r>
          </a:p>
        </p:txBody>
      </p:sp>
      <p:sp>
        <p:nvSpPr>
          <p:cNvPr id="12" name="TextBox 17"/>
          <p:cNvSpPr txBox="1">
            <a:spLocks noChangeArrowheads="1"/>
          </p:cNvSpPr>
          <p:nvPr userDrawn="1"/>
        </p:nvSpPr>
        <p:spPr bwMode="auto">
          <a:xfrm>
            <a:off x="-2370447" y="1537068"/>
            <a:ext cx="2281535" cy="123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indent="0" algn="r" defTabSz="1088284" rtl="0" eaLnBrk="1" fontAlgn="auto" latinLnBrk="0" hangingPunct="1">
              <a:lnSpc>
                <a:spcPct val="100000"/>
              </a:lnSpc>
              <a:spcBef>
                <a:spcPts val="0"/>
              </a:spcBef>
              <a:spcAft>
                <a:spcPts val="0"/>
              </a:spcAft>
              <a:buClrTx/>
              <a:buSzTx/>
              <a:buFontTx/>
              <a:buNone/>
              <a:tabLst/>
              <a:defRPr/>
            </a:pPr>
            <a:r>
              <a:rPr lang="da-DK" sz="1000" b="1" baseline="0" noProof="1">
                <a:solidFill>
                  <a:srgbClr val="212121"/>
                </a:solidFill>
                <a:latin typeface="+mn-lt"/>
                <a:cs typeface="Arial" pitchFamily="34" charset="0"/>
              </a:rPr>
              <a:t>Skalér og flyt fokus</a:t>
            </a:r>
            <a:br>
              <a:rPr lang="da-DK" sz="1000" b="1"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Klik på billedet</a:t>
            </a:r>
          </a:p>
          <a:p>
            <a:pPr marL="0" marR="0" indent="0" algn="r" defTabSz="1088284" rtl="0" eaLnBrk="1" fontAlgn="auto" latinLnBrk="0" hangingPunct="1">
              <a:lnSpc>
                <a:spcPct val="100000"/>
              </a:lnSpc>
              <a:spcBef>
                <a:spcPts val="0"/>
              </a:spcBef>
              <a:spcAft>
                <a:spcPts val="0"/>
              </a:spcAft>
              <a:buClrTx/>
              <a:buSzTx/>
              <a:buFontTx/>
              <a:buNone/>
              <a:tabLst/>
              <a:defRPr/>
            </a:pPr>
            <a:r>
              <a:rPr lang="da-DK" sz="1000" b="0" baseline="0" noProof="1">
                <a:solidFill>
                  <a:srgbClr val="212121"/>
                </a:solidFill>
                <a:latin typeface="+mn-lt"/>
                <a:cs typeface="Arial" pitchFamily="34" charset="0"/>
              </a:rPr>
              <a:t>Klik på ‘Beskær’ værktøjet</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Hold Shift-tasten nede ved skalering,  og træk i billedets hjørner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Flyt fokus i billedet ved at sætte musen på billedet og trække det rundt indenfor billedepladsholderens areal</a:t>
            </a:r>
            <a:endParaRPr lang="da-DK" sz="1000" b="0" dirty="0">
              <a:solidFill>
                <a:srgbClr val="212121"/>
              </a:solidFill>
              <a:latin typeface="+mn-lt"/>
            </a:endParaRPr>
          </a:p>
        </p:txBody>
      </p:sp>
      <p:grpSp>
        <p:nvGrpSpPr>
          <p:cNvPr id="14" name="Group 13"/>
          <p:cNvGrpSpPr/>
          <p:nvPr userDrawn="1"/>
        </p:nvGrpSpPr>
        <p:grpSpPr>
          <a:xfrm>
            <a:off x="-842610" y="2817074"/>
            <a:ext cx="743047" cy="1175695"/>
            <a:chOff x="-831850" y="2801655"/>
            <a:chExt cx="742950" cy="1175967"/>
          </a:xfrm>
        </p:grpSpPr>
        <p:pic>
          <p:nvPicPr>
            <p:cNvPr id="1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0475" y="3196572"/>
              <a:ext cx="4762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850" y="2801655"/>
              <a:ext cx="7429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58536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15"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8" name="Text Placeholder 3"/>
          <p:cNvSpPr>
            <a:spLocks noGrp="1"/>
          </p:cNvSpPr>
          <p:nvPr>
            <p:ph type="body" sz="quarter" idx="14"/>
          </p:nvPr>
        </p:nvSpPr>
        <p:spPr>
          <a:xfrm>
            <a:off x="586670" y="1591895"/>
            <a:ext cx="5400571"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 name="Content Placeholder 4"/>
          <p:cNvSpPr>
            <a:spLocks noGrp="1"/>
          </p:cNvSpPr>
          <p:nvPr>
            <p:ph idx="1" hasCustomPrompt="1"/>
          </p:nvPr>
        </p:nvSpPr>
        <p:spPr>
          <a:xfrm>
            <a:off x="6203171" y="1591895"/>
            <a:ext cx="5401377"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7" name="Text Placeholder 5"/>
          <p:cNvSpPr>
            <a:spLocks noGrp="1"/>
          </p:cNvSpPr>
          <p:nvPr>
            <p:ph type="body" sz="quarter" idx="19"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4" name="Date Placeholder 3"/>
          <p:cNvSpPr>
            <a:spLocks noGrp="1"/>
          </p:cNvSpPr>
          <p:nvPr>
            <p:ph type="dt" sz="half" idx="20"/>
          </p:nvPr>
        </p:nvSpPr>
        <p:spPr>
          <a:xfrm>
            <a:off x="6203171" y="6449302"/>
            <a:ext cx="4286691" cy="153394"/>
          </a:xfrm>
          <a:prstGeom prst="rect">
            <a:avLst/>
          </a:prstGeom>
        </p:spPr>
        <p:txBody>
          <a:bodyPr/>
          <a:lstStyle/>
          <a:p>
            <a:endParaRPr lang="da-DK" dirty="0"/>
          </a:p>
        </p:txBody>
      </p:sp>
      <p:sp>
        <p:nvSpPr>
          <p:cNvPr id="5" name="Footer Placeholder 4"/>
          <p:cNvSpPr>
            <a:spLocks noGrp="1"/>
          </p:cNvSpPr>
          <p:nvPr>
            <p:ph type="ftr" sz="quarter" idx="21"/>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22"/>
          </p:nvPr>
        </p:nvSpPr>
        <p:spPr/>
        <p:txBody>
          <a:bodyPr/>
          <a:lstStyle/>
          <a:p>
            <a:fld id="{7D761E79-81F5-44BE-8D66-C04B1AD4A1ED}" type="slidenum">
              <a:rPr lang="da-DK" smtClean="0"/>
              <a:pPr/>
              <a:t>‹nr.›</a:t>
            </a:fld>
            <a:endParaRPr lang="da-DK" dirty="0"/>
          </a:p>
        </p:txBody>
      </p:sp>
      <p:sp>
        <p:nvSpPr>
          <p:cNvPr id="18"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9" name="Group 18"/>
          <p:cNvGrpSpPr/>
          <p:nvPr userDrawn="1"/>
        </p:nvGrpSpPr>
        <p:grpSpPr>
          <a:xfrm>
            <a:off x="-1747308" y="2758408"/>
            <a:ext cx="1678958" cy="1890241"/>
            <a:chOff x="-1747081" y="2759046"/>
            <a:chExt cx="1678739" cy="1890679"/>
          </a:xfrm>
        </p:grpSpPr>
        <p:pic>
          <p:nvPicPr>
            <p:cNvPr id="2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1"/>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23" name="Straight Connector 22"/>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9" name="Rectangle 28"/>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245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da-DK"/>
              <a:t>Klik for at redigere i master</a:t>
            </a:r>
            <a:endParaRPr lang="da-DK" dirty="0"/>
          </a:p>
        </p:txBody>
      </p:sp>
      <p:sp>
        <p:nvSpPr>
          <p:cNvPr id="20" name="Subtitle 2"/>
          <p:cNvSpPr>
            <a:spLocks noGrp="1"/>
          </p:cNvSpPr>
          <p:nvPr>
            <p:ph type="subTitle" idx="13"/>
          </p:nvPr>
        </p:nvSpPr>
        <p:spPr>
          <a:xfrm>
            <a:off x="576467" y="748627"/>
            <a:ext cx="11029845"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1" name="Content Placeholder 3"/>
          <p:cNvSpPr>
            <a:spLocks noGrp="1"/>
          </p:cNvSpPr>
          <p:nvPr>
            <p:ph sz="quarter" idx="23" hasCustomPrompt="1"/>
          </p:nvPr>
        </p:nvSpPr>
        <p:spPr>
          <a:xfrm>
            <a:off x="585864"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2" name="Text Placeholder 4"/>
          <p:cNvSpPr>
            <a:spLocks noGrp="1"/>
          </p:cNvSpPr>
          <p:nvPr>
            <p:ph type="body" sz="quarter" idx="16"/>
          </p:nvPr>
        </p:nvSpPr>
        <p:spPr>
          <a:xfrm>
            <a:off x="4619644" y="1590831"/>
            <a:ext cx="1367183"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7" name="Content Placeholder 5"/>
          <p:cNvSpPr>
            <a:spLocks noGrp="1"/>
          </p:cNvSpPr>
          <p:nvPr>
            <p:ph sz="quarter" idx="26" hasCustomPrompt="1"/>
          </p:nvPr>
        </p:nvSpPr>
        <p:spPr>
          <a:xfrm>
            <a:off x="586667" y="3965453"/>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Text Placeholder 6"/>
          <p:cNvSpPr>
            <a:spLocks noGrp="1"/>
          </p:cNvSpPr>
          <p:nvPr>
            <p:ph type="body" sz="quarter" idx="27"/>
          </p:nvPr>
        </p:nvSpPr>
        <p:spPr>
          <a:xfrm>
            <a:off x="4619643" y="3965453"/>
            <a:ext cx="136759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2" name="Content Placeholder 7"/>
          <p:cNvSpPr>
            <a:spLocks noGrp="1"/>
          </p:cNvSpPr>
          <p:nvPr>
            <p:ph idx="1" hasCustomPrompt="1"/>
          </p:nvPr>
        </p:nvSpPr>
        <p:spPr>
          <a:xfrm>
            <a:off x="6203608"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6" name="Text Placeholder 8"/>
          <p:cNvSpPr>
            <a:spLocks noGrp="1"/>
          </p:cNvSpPr>
          <p:nvPr>
            <p:ph type="body" sz="quarter" idx="25"/>
          </p:nvPr>
        </p:nvSpPr>
        <p:spPr>
          <a:xfrm>
            <a:off x="10239733" y="1590831"/>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3" name="Content Placeholder 9"/>
          <p:cNvSpPr>
            <a:spLocks noGrp="1"/>
          </p:cNvSpPr>
          <p:nvPr>
            <p:ph idx="30" hasCustomPrompt="1"/>
          </p:nvPr>
        </p:nvSpPr>
        <p:spPr>
          <a:xfrm>
            <a:off x="6203171" y="3965453"/>
            <a:ext cx="3924949"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0" name="Text Placeholder 10"/>
          <p:cNvSpPr>
            <a:spLocks noGrp="1"/>
          </p:cNvSpPr>
          <p:nvPr>
            <p:ph type="body" sz="quarter" idx="29"/>
          </p:nvPr>
        </p:nvSpPr>
        <p:spPr>
          <a:xfrm>
            <a:off x="10239733" y="3965453"/>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2" name="Text Placeholder 11"/>
          <p:cNvSpPr>
            <a:spLocks noGrp="1"/>
          </p:cNvSpPr>
          <p:nvPr>
            <p:ph type="body" sz="quarter" idx="14" hasCustomPrompt="1"/>
          </p:nvPr>
        </p:nvSpPr>
        <p:spPr>
          <a:xfrm>
            <a:off x="586670" y="6287497"/>
            <a:ext cx="5400157"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6" name="Date Placeholder 5"/>
          <p:cNvSpPr>
            <a:spLocks noGrp="1"/>
          </p:cNvSpPr>
          <p:nvPr>
            <p:ph type="dt" sz="half" idx="31"/>
          </p:nvPr>
        </p:nvSpPr>
        <p:spPr>
          <a:xfrm>
            <a:off x="6203171" y="6449302"/>
            <a:ext cx="4286691" cy="153394"/>
          </a:xfrm>
          <a:prstGeom prst="rect">
            <a:avLst/>
          </a:prstGeom>
        </p:spPr>
        <p:txBody>
          <a:bodyPr/>
          <a:lstStyle/>
          <a:p>
            <a:endParaRPr lang="da-DK" dirty="0"/>
          </a:p>
        </p:txBody>
      </p:sp>
      <p:sp>
        <p:nvSpPr>
          <p:cNvPr id="8" name="Footer Placeholder 7"/>
          <p:cNvSpPr>
            <a:spLocks noGrp="1"/>
          </p:cNvSpPr>
          <p:nvPr>
            <p:ph type="ftr" sz="quarter" idx="32"/>
          </p:nvPr>
        </p:nvSpPr>
        <p:spPr>
          <a:xfrm>
            <a:off x="6203169" y="6284145"/>
            <a:ext cx="4286643" cy="158823"/>
          </a:xfrm>
          <a:prstGeom prst="rect">
            <a:avLst/>
          </a:prstGeom>
        </p:spPr>
        <p:txBody>
          <a:bodyPr/>
          <a:lstStyle/>
          <a:p>
            <a:endParaRPr lang="da-DK" dirty="0"/>
          </a:p>
        </p:txBody>
      </p:sp>
      <p:sp>
        <p:nvSpPr>
          <p:cNvPr id="9" name="Slide Number Placeholder 8"/>
          <p:cNvSpPr>
            <a:spLocks noGrp="1"/>
          </p:cNvSpPr>
          <p:nvPr>
            <p:ph type="sldNum" sz="quarter" idx="33"/>
          </p:nvPr>
        </p:nvSpPr>
        <p:spPr/>
        <p:txBody>
          <a:bodyPr/>
          <a:lstStyle/>
          <a:p>
            <a:fld id="{7D761E79-81F5-44BE-8D66-C04B1AD4A1ED}" type="slidenum">
              <a:rPr lang="da-DK" smtClean="0"/>
              <a:pPr/>
              <a:t>‹nr.›</a:t>
            </a:fld>
            <a:endParaRPr lang="da-DK" dirty="0"/>
          </a:p>
        </p:txBody>
      </p:sp>
      <p:sp>
        <p:nvSpPr>
          <p:cNvPr id="3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4"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25" name="Group 24"/>
          <p:cNvGrpSpPr/>
          <p:nvPr userDrawn="1"/>
        </p:nvGrpSpPr>
        <p:grpSpPr>
          <a:xfrm>
            <a:off x="-1747308" y="2758408"/>
            <a:ext cx="1678958" cy="1890241"/>
            <a:chOff x="-1747081" y="2759046"/>
            <a:chExt cx="1678739" cy="1890679"/>
          </a:xfrm>
        </p:grpSpPr>
        <p:pic>
          <p:nvPicPr>
            <p:cNvPr id="2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ounded Rectangle 30"/>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38" name="Straight Connector 37"/>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ctangle 39"/>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41" name="Rectangle 40"/>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331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6" name="Date Placeholder 5"/>
          <p:cNvSpPr>
            <a:spLocks noGrp="1"/>
          </p:cNvSpPr>
          <p:nvPr>
            <p:ph type="dt" sz="half" idx="10"/>
          </p:nvPr>
        </p:nvSpPr>
        <p:spPr>
          <a:xfrm>
            <a:off x="6203171" y="6449302"/>
            <a:ext cx="4286691" cy="153394"/>
          </a:xfrm>
          <a:prstGeom prst="rect">
            <a:avLst/>
          </a:prstGeom>
        </p:spPr>
        <p:txBody>
          <a:bodyPr/>
          <a:lstStyle/>
          <a:p>
            <a:endParaRPr lang="da-DK" dirty="0"/>
          </a:p>
        </p:txBody>
      </p:sp>
      <p:sp>
        <p:nvSpPr>
          <p:cNvPr id="7" name="Footer Placeholder 6"/>
          <p:cNvSpPr>
            <a:spLocks noGrp="1"/>
          </p:cNvSpPr>
          <p:nvPr>
            <p:ph type="ftr" sz="quarter" idx="11"/>
          </p:nvPr>
        </p:nvSpPr>
        <p:spPr>
          <a:xfrm>
            <a:off x="6203169" y="6284145"/>
            <a:ext cx="4286643" cy="158823"/>
          </a:xfrm>
          <a:prstGeom prst="rect">
            <a:avLst/>
          </a:prstGeom>
        </p:spPr>
        <p:txBody>
          <a:bodyPr/>
          <a:lstStyle/>
          <a:p>
            <a:endParaRPr lang="da-DK" dirty="0"/>
          </a:p>
        </p:txBody>
      </p:sp>
      <p:sp>
        <p:nvSpPr>
          <p:cNvPr id="8" name="Slide Number Placeholder 7"/>
          <p:cNvSpPr>
            <a:spLocks noGrp="1"/>
          </p:cNvSpPr>
          <p:nvPr>
            <p:ph type="sldNum" sz="quarter" idx="12"/>
          </p:nvPr>
        </p:nvSpPr>
        <p:spPr/>
        <p:txBody>
          <a:bodyPr/>
          <a:lstStyle/>
          <a:p>
            <a:fld id="{7D761E79-81F5-44BE-8D66-C04B1AD4A1ED}" type="slidenum">
              <a:rPr lang="da-DK" smtClean="0"/>
              <a:pPr/>
              <a:t>‹nr.›</a:t>
            </a:fld>
            <a:endParaRPr lang="da-DK" dirty="0"/>
          </a:p>
        </p:txBody>
      </p:sp>
      <p:sp>
        <p:nvSpPr>
          <p:cNvPr id="10" name="Text Placeholder 7"/>
          <p:cNvSpPr>
            <a:spLocks noGrp="1"/>
          </p:cNvSpPr>
          <p:nvPr>
            <p:ph type="body" sz="quarter" idx="14"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9"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spTree>
    <p:extLst>
      <p:ext uri="{BB962C8B-B14F-4D97-AF65-F5344CB8AC3E}">
        <p14:creationId xmlns:p14="http://schemas.microsoft.com/office/powerpoint/2010/main" val="1302127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7" name="Rectangle 6"/>
          <p:cNvSpPr/>
          <p:nvPr userDrawn="1"/>
        </p:nvSpPr>
        <p:spPr>
          <a:xfrm>
            <a:off x="0" y="-2753"/>
            <a:ext cx="12082390" cy="6863019"/>
          </a:xfrm>
          <a:custGeom>
            <a:avLst/>
            <a:gdLst>
              <a:gd name="connsiteX0" fmla="*/ 0 w 12058783"/>
              <a:gd name="connsiteY0" fmla="*/ 0 h 6858000"/>
              <a:gd name="connsiteX1" fmla="*/ 12058783 w 12058783"/>
              <a:gd name="connsiteY1" fmla="*/ 0 h 6858000"/>
              <a:gd name="connsiteX2" fmla="*/ 12058783 w 12058783"/>
              <a:gd name="connsiteY2" fmla="*/ 6858000 h 6858000"/>
              <a:gd name="connsiteX3" fmla="*/ 0 w 12058783"/>
              <a:gd name="connsiteY3" fmla="*/ 6858000 h 6858000"/>
              <a:gd name="connsiteX4" fmla="*/ 0 w 12058783"/>
              <a:gd name="connsiteY4"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7450853 w 12058783"/>
              <a:gd name="connsiteY2" fmla="*/ 6852976 h 6858000"/>
              <a:gd name="connsiteX3" fmla="*/ 0 w 12058783"/>
              <a:gd name="connsiteY3" fmla="*/ 6858000 h 6858000"/>
              <a:gd name="connsiteX4" fmla="*/ 0 w 12058783"/>
              <a:gd name="connsiteY4" fmla="*/ 0 h 6858000"/>
              <a:gd name="connsiteX0" fmla="*/ 0 w 12080817"/>
              <a:gd name="connsiteY0" fmla="*/ 2754 h 6860754"/>
              <a:gd name="connsiteX1" fmla="*/ 12080817 w 12080817"/>
              <a:gd name="connsiteY1" fmla="*/ 0 h 6860754"/>
              <a:gd name="connsiteX2" fmla="*/ 7450853 w 12080817"/>
              <a:gd name="connsiteY2" fmla="*/ 6855730 h 6860754"/>
              <a:gd name="connsiteX3" fmla="*/ 0 w 12080817"/>
              <a:gd name="connsiteY3" fmla="*/ 6860754 h 6860754"/>
              <a:gd name="connsiteX4" fmla="*/ 0 w 12080817"/>
              <a:gd name="connsiteY4" fmla="*/ 2754 h 6860754"/>
              <a:gd name="connsiteX0" fmla="*/ 0 w 12080817"/>
              <a:gd name="connsiteY0" fmla="*/ 2754 h 6864608"/>
              <a:gd name="connsiteX1" fmla="*/ 12080817 w 12080817"/>
              <a:gd name="connsiteY1" fmla="*/ 0 h 6864608"/>
              <a:gd name="connsiteX2" fmla="*/ 7444935 w 12080817"/>
              <a:gd name="connsiteY2" fmla="*/ 6864608 h 6864608"/>
              <a:gd name="connsiteX3" fmla="*/ 0 w 12080817"/>
              <a:gd name="connsiteY3" fmla="*/ 6860754 h 6864608"/>
              <a:gd name="connsiteX4" fmla="*/ 0 w 12080817"/>
              <a:gd name="connsiteY4" fmla="*/ 2754 h 686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0817" h="6864608">
                <a:moveTo>
                  <a:pt x="0" y="2754"/>
                </a:moveTo>
                <a:lnTo>
                  <a:pt x="12080817" y="0"/>
                </a:lnTo>
                <a:lnTo>
                  <a:pt x="7444935" y="6864608"/>
                </a:lnTo>
                <a:lnTo>
                  <a:pt x="0" y="6860754"/>
                </a:lnTo>
                <a:lnTo>
                  <a:pt x="0" y="2754"/>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2" name="Date Placeholder 1"/>
          <p:cNvSpPr>
            <a:spLocks noGrp="1"/>
          </p:cNvSpPr>
          <p:nvPr>
            <p:ph type="dt" sz="half" idx="10"/>
          </p:nvPr>
        </p:nvSpPr>
        <p:spPr>
          <a:xfrm>
            <a:off x="595390" y="10232181"/>
            <a:ext cx="927507" cy="365125"/>
          </a:xfrm>
          <a:prstGeom prst="rect">
            <a:avLst/>
          </a:prstGeom>
        </p:spPr>
        <p:txBody>
          <a:bodyPr/>
          <a:lstStyle>
            <a:lvl1pPr>
              <a:defRPr sz="100">
                <a:solidFill>
                  <a:schemeClr val="bg1">
                    <a:lumMod val="75000"/>
                  </a:schemeClr>
                </a:solidFill>
              </a:defRPr>
            </a:lvl1pPr>
          </a:lstStyle>
          <a:p>
            <a:endParaRPr lang="da-DK" dirty="0"/>
          </a:p>
        </p:txBody>
      </p:sp>
      <p:sp>
        <p:nvSpPr>
          <p:cNvPr id="3" name="Footer Placeholder 2"/>
          <p:cNvSpPr>
            <a:spLocks noGrp="1"/>
          </p:cNvSpPr>
          <p:nvPr>
            <p:ph type="ftr" sz="quarter" idx="11"/>
          </p:nvPr>
        </p:nvSpPr>
        <p:spPr>
          <a:xfrm>
            <a:off x="2027018" y="10232181"/>
            <a:ext cx="5999383" cy="365125"/>
          </a:xfrm>
          <a:prstGeom prst="rect">
            <a:avLst/>
          </a:prstGeom>
        </p:spPr>
        <p:txBody>
          <a:bodyPr/>
          <a:lstStyle>
            <a:lvl1pPr>
              <a:defRPr sz="100">
                <a:solidFill>
                  <a:schemeClr val="bg1">
                    <a:lumMod val="75000"/>
                  </a:schemeClr>
                </a:solidFill>
              </a:defRPr>
            </a:lvl1pPr>
          </a:lstStyle>
          <a:p>
            <a:endParaRPr lang="da-DK" dirty="0"/>
          </a:p>
        </p:txBody>
      </p:sp>
      <p:sp>
        <p:nvSpPr>
          <p:cNvPr id="4" name="Slide Number Placeholder 3"/>
          <p:cNvSpPr>
            <a:spLocks noGrp="1"/>
          </p:cNvSpPr>
          <p:nvPr>
            <p:ph type="sldNum" sz="quarter" idx="12"/>
          </p:nvPr>
        </p:nvSpPr>
        <p:spPr>
          <a:xfrm>
            <a:off x="1522898" y="10232181"/>
            <a:ext cx="324077" cy="365125"/>
          </a:xfrm>
          <a:prstGeom prst="rect">
            <a:avLst/>
          </a:prstGeom>
        </p:spPr>
        <p:txBody>
          <a:bodyPr/>
          <a:lstStyle>
            <a:lvl1pPr>
              <a:defRPr sz="100">
                <a:solidFill>
                  <a:schemeClr val="bg1">
                    <a:lumMod val="75000"/>
                  </a:schemeClr>
                </a:solidFill>
              </a:defRPr>
            </a:lvl1pPr>
          </a:lstStyle>
          <a:p>
            <a:fld id="{7D761E79-81F5-44BE-8D66-C04B1AD4A1ED}" type="slidenum">
              <a:rPr lang="da-DK" smtClean="0"/>
              <a:pPr/>
              <a:t>‹nr.›</a:t>
            </a:fld>
            <a:endParaRPr lang="da-DK" dirty="0"/>
          </a:p>
        </p:txBody>
      </p:sp>
      <p:pic>
        <p:nvPicPr>
          <p:cNvPr id="10" name="Picture 4" descr="U:\TV 2 Marketing\Jobs\4649_PowerPoint skabelon\Received\work\logo.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75838" y="5883631"/>
            <a:ext cx="925839" cy="41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36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70350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4638"/>
            <a:ext cx="10972800" cy="1143000"/>
          </a:xfrm>
          <a:prstGeom prst="rect">
            <a:avLst/>
          </a:prstGeom>
        </p:spPr>
        <p:txBody>
          <a:bodyPr/>
          <a:lstStyle/>
          <a:p>
            <a:r>
              <a:rPr lang="da-DK" dirty="0"/>
              <a:t>CLICK TO EDIT MASTER TITLE STYLE</a:t>
            </a:r>
            <a:endParaRPr lang="en-US" dirty="0"/>
          </a:p>
        </p:txBody>
      </p:sp>
      <p:sp>
        <p:nvSpPr>
          <p:cNvPr id="3" name="Content Placeholder 2"/>
          <p:cNvSpPr>
            <a:spLocks noGrp="1"/>
          </p:cNvSpPr>
          <p:nvPr>
            <p:ph idx="1"/>
          </p:nvPr>
        </p:nvSpPr>
        <p:spPr>
          <a:xfrm>
            <a:off x="609601" y="1600201"/>
            <a:ext cx="10972800" cy="4195578"/>
          </a:xfrm>
          <a:prstGeom prst="rect">
            <a:avLst/>
          </a:prstGeom>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Tree>
    <p:extLst>
      <p:ext uri="{BB962C8B-B14F-4D97-AF65-F5344CB8AC3E}">
        <p14:creationId xmlns:p14="http://schemas.microsoft.com/office/powerpoint/2010/main" val="67265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406400" y="228600"/>
            <a:ext cx="10972800" cy="838200"/>
          </a:xfrm>
        </p:spPr>
        <p:txBody>
          <a:bodyPr/>
          <a:lstStyle/>
          <a:p>
            <a:r>
              <a:rPr lang="da-DK"/>
              <a:t>Klik for at redigere titeltypografi i masteren</a:t>
            </a:r>
          </a:p>
        </p:txBody>
      </p:sp>
      <p:sp>
        <p:nvSpPr>
          <p:cNvPr id="3" name="Pladsholder til indhold 2"/>
          <p:cNvSpPr>
            <a:spLocks noGrp="1"/>
          </p:cNvSpPr>
          <p:nvPr>
            <p:ph sz="quarter" idx="1"/>
          </p:nvPr>
        </p:nvSpPr>
        <p:spPr>
          <a:xfrm>
            <a:off x="406401" y="16002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5930901" y="16002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406401" y="38100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4"/>
          </p:nvPr>
        </p:nvSpPr>
        <p:spPr>
          <a:xfrm>
            <a:off x="5930901" y="38100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1031"/>
          <p:cNvSpPr>
            <a:spLocks noGrp="1" noChangeArrowheads="1"/>
          </p:cNvSpPr>
          <p:nvPr>
            <p:ph type="dt" sz="half" idx="10"/>
          </p:nvPr>
        </p:nvSpPr>
        <p:spPr>
          <a:xfrm>
            <a:off x="406400" y="6248400"/>
            <a:ext cx="2540000" cy="457200"/>
          </a:xfrm>
          <a:prstGeom prst="rect">
            <a:avLst/>
          </a:prstGeom>
          <a:ln/>
        </p:spPr>
        <p:txBody>
          <a:bodyPr/>
          <a:lstStyle>
            <a:lvl1pPr>
              <a:defRPr/>
            </a:lvl1pPr>
          </a:lstStyle>
          <a:p>
            <a:pPr>
              <a:defRPr/>
            </a:pPr>
            <a:endParaRPr lang="da-DK"/>
          </a:p>
        </p:txBody>
      </p:sp>
      <p:sp>
        <p:nvSpPr>
          <p:cNvPr id="8" name="Rectangle 1032"/>
          <p:cNvSpPr>
            <a:spLocks noGrp="1" noChangeArrowheads="1"/>
          </p:cNvSpPr>
          <p:nvPr>
            <p:ph type="ftr" sz="quarter" idx="11"/>
          </p:nvPr>
        </p:nvSpPr>
        <p:spPr>
          <a:xfrm>
            <a:off x="4165601" y="6248400"/>
            <a:ext cx="3860800" cy="457200"/>
          </a:xfrm>
          <a:prstGeom prst="rect">
            <a:avLst/>
          </a:prstGeom>
          <a:ln/>
        </p:spPr>
        <p:txBody>
          <a:bodyPr/>
          <a:lstStyle>
            <a:lvl1pPr>
              <a:defRPr/>
            </a:lvl1pPr>
          </a:lstStyle>
          <a:p>
            <a:pPr>
              <a:defRPr/>
            </a:pPr>
            <a:endParaRPr lang="da-DK"/>
          </a:p>
        </p:txBody>
      </p:sp>
    </p:spTree>
    <p:extLst>
      <p:ext uri="{BB962C8B-B14F-4D97-AF65-F5344CB8AC3E}">
        <p14:creationId xmlns:p14="http://schemas.microsoft.com/office/powerpoint/2010/main" val="1112006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cSld name="Titel og tekst over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09601" y="274638"/>
            <a:ext cx="10972800" cy="1143000"/>
          </a:xfrm>
        </p:spPr>
        <p:txBody>
          <a:bodyPr/>
          <a:lstStyle/>
          <a:p>
            <a:r>
              <a:rPr lang="da-DK"/>
              <a:t>Klik for at redigere titeltypografi i masteren</a:t>
            </a:r>
          </a:p>
        </p:txBody>
      </p:sp>
      <p:sp>
        <p:nvSpPr>
          <p:cNvPr id="3" name="Pladsholder til tekst 2"/>
          <p:cNvSpPr>
            <a:spLocks noGrp="1"/>
          </p:cNvSpPr>
          <p:nvPr>
            <p:ph type="body" sz="half" idx="1"/>
          </p:nvPr>
        </p:nvSpPr>
        <p:spPr>
          <a:xfrm>
            <a:off x="609601" y="1600200"/>
            <a:ext cx="10972800" cy="2185988"/>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09601" y="3938588"/>
            <a:ext cx="10972800" cy="2187575"/>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22558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0.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1.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8" r:id="rId8"/>
    <p:sldLayoutId id="2147484032" r:id="rId9"/>
    <p:sldLayoutId id="2147484054"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2"/>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bg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9" name="Gruppe 58"/>
          <p:cNvGrpSpPr/>
          <p:nvPr userDrawn="1"/>
        </p:nvGrpSpPr>
        <p:grpSpPr>
          <a:xfrm>
            <a:off x="-3502" y="657225"/>
            <a:ext cx="405154" cy="1182460"/>
            <a:chOff x="320675" y="2816225"/>
            <a:chExt cx="350838" cy="1023938"/>
          </a:xfrm>
          <a:solidFill>
            <a:schemeClr val="bg1"/>
          </a:solidFill>
        </p:grpSpPr>
        <p:sp>
          <p:nvSpPr>
            <p:cNvPr id="60"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662793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8" r:id="rId3"/>
  </p:sldLayoutIdLst>
  <p:hf hdr="0" ftr="0" dt="0"/>
  <p:txStyles>
    <p:titleStyle>
      <a:lvl1pPr algn="l" defTabSz="914318" rtl="0" eaLnBrk="1" latinLnBrk="0" hangingPunct="1">
        <a:lnSpc>
          <a:spcPct val="100000"/>
        </a:lnSpc>
        <a:spcBef>
          <a:spcPct val="0"/>
        </a:spcBef>
        <a:buNone/>
        <a:defRPr sz="3600" b="1" kern="1200" spc="300" baseline="0">
          <a:solidFill>
            <a:schemeClr val="bg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5"/>
        </a:buBlip>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Tx/>
        <a:buBlip>
          <a:blip r:embed="rId5"/>
        </a:buBlip>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Tx/>
        <a:buBlip>
          <a:blip r:embed="rId6"/>
        </a:buBlip>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Tx/>
        <a:buBlip>
          <a:blip r:embed="rId6"/>
        </a:buBlip>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defTabSz="914330"/>
            <a:fld id="{D8D877B3-D348-4611-9BDB-C5374591D951}" type="slidenum">
              <a:rPr lang="en-US" smtClean="0">
                <a:solidFill>
                  <a:srgbClr val="211A52">
                    <a:alpha val="70000"/>
                  </a:srgbClr>
                </a:solidFill>
              </a:rPr>
              <a:pPr defTabSz="914330"/>
              <a:t>‹nr.›</a:t>
            </a:fld>
            <a:endParaRPr lang="en-US" dirty="0">
              <a:solidFill>
                <a:srgbClr val="211A52">
                  <a:alpha val="70000"/>
                </a:srgbClr>
              </a:solidFill>
            </a:endParaRPr>
          </a:p>
        </p:txBody>
      </p:sp>
      <p:sp>
        <p:nvSpPr>
          <p:cNvPr id="11" name="Text Placeholder 10"/>
          <p:cNvSpPr>
            <a:spLocks noGrp="1"/>
          </p:cNvSpPr>
          <p:nvPr>
            <p:ph type="body" idx="1"/>
          </p:nvPr>
        </p:nvSpPr>
        <p:spPr>
          <a:xfrm>
            <a:off x="589651"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58" name="Gruppe 57"/>
          <p:cNvGrpSpPr/>
          <p:nvPr userDrawn="1"/>
        </p:nvGrpSpPr>
        <p:grpSpPr>
          <a:xfrm>
            <a:off x="5466449" y="6027162"/>
            <a:ext cx="1272707"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grpSp>
        <p:nvGrpSpPr>
          <p:cNvPr id="81" name="Gruppe 80"/>
          <p:cNvGrpSpPr/>
          <p:nvPr userDrawn="1"/>
        </p:nvGrpSpPr>
        <p:grpSpPr>
          <a:xfrm>
            <a:off x="-3503" y="657225"/>
            <a:ext cx="405155"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2087609492"/>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120">
          <p15:clr>
            <a:srgbClr val="F26B43"/>
          </p15:clr>
        </p15:guide>
        <p15:guide id="1" orient="horz" pos="1162">
          <p15:clr>
            <a:srgbClr val="F26B43"/>
          </p15:clr>
        </p15:guide>
        <p15:guide id="28" pos="493">
          <p15:clr>
            <a:srgbClr val="F26B43"/>
          </p15:clr>
        </p15:guide>
        <p15:guide id="29" pos="9760">
          <p15:clr>
            <a:srgbClr val="F26B43"/>
          </p15:clr>
        </p15:guide>
        <p15:guide id="48" pos="1521">
          <p15:clr>
            <a:srgbClr val="F26B43"/>
          </p15:clr>
        </p15:guide>
        <p15:guide id="51" orient="horz" pos="414">
          <p15:clr>
            <a:srgbClr val="F26B43"/>
          </p15:clr>
        </p15:guide>
        <p15:guide id="52" pos="5785">
          <p15:clr>
            <a:srgbClr val="F26B43"/>
          </p15:clr>
        </p15:guide>
        <p15:guide id="53" pos="62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474" y="0"/>
            <a:ext cx="11030185" cy="737829"/>
          </a:xfrm>
          <a:prstGeom prst="rect">
            <a:avLst/>
          </a:prstGeom>
        </p:spPr>
        <p:txBody>
          <a:bodyPr vert="horz" lIns="0" tIns="0" rIns="0" bIns="0" rtlCol="0" anchor="b" anchorCtr="0">
            <a:noAutofit/>
          </a:bodyPr>
          <a:lstStyle/>
          <a:p>
            <a:r>
              <a:rPr lang="da-DK" noProof="0"/>
              <a:t>Klik for at redigere i master</a:t>
            </a:r>
            <a:endParaRPr lang="da-DK" noProof="0" dirty="0"/>
          </a:p>
        </p:txBody>
      </p:sp>
      <p:sp>
        <p:nvSpPr>
          <p:cNvPr id="3" name="Text Placeholder 2"/>
          <p:cNvSpPr>
            <a:spLocks noGrp="1"/>
          </p:cNvSpPr>
          <p:nvPr>
            <p:ph type="body" idx="1"/>
          </p:nvPr>
        </p:nvSpPr>
        <p:spPr>
          <a:xfrm>
            <a:off x="585865" y="1591895"/>
            <a:ext cx="11018685" cy="4428100"/>
          </a:xfrm>
          <a:prstGeom prst="rect">
            <a:avLst/>
          </a:prstGeom>
        </p:spPr>
        <p:txBody>
          <a:bodyPr vert="horz" lIns="0" tIns="0" rIns="0" bIns="0" rtlCol="0">
            <a:normAutofit/>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Slide Number Placeholder 5"/>
          <p:cNvSpPr>
            <a:spLocks noGrp="1"/>
          </p:cNvSpPr>
          <p:nvPr>
            <p:ph type="sldNum" sz="quarter" idx="4"/>
          </p:nvPr>
        </p:nvSpPr>
        <p:spPr>
          <a:xfrm>
            <a:off x="0" y="6284145"/>
            <a:ext cx="406626" cy="272359"/>
          </a:xfrm>
          <a:prstGeom prst="rect">
            <a:avLst/>
          </a:prstGeom>
        </p:spPr>
        <p:txBody>
          <a:bodyPr vert="horz" lIns="0" tIns="0" rIns="0" bIns="0" rtlCol="0" anchor="t" anchorCtr="0"/>
          <a:lstStyle>
            <a:lvl1pPr algn="r">
              <a:lnSpc>
                <a:spcPct val="90000"/>
              </a:lnSpc>
              <a:defRPr sz="950" i="1">
                <a:solidFill>
                  <a:schemeClr val="accent1"/>
                </a:solidFill>
                <a:latin typeface="+mn-lt"/>
              </a:defRPr>
            </a:lvl1pPr>
          </a:lstStyle>
          <a:p>
            <a:fld id="{7D761E79-81F5-44BE-8D66-C04B1AD4A1ED}" type="slidenum">
              <a:rPr lang="da-DK" smtClean="0"/>
              <a:pPr/>
              <a:t>‹nr.›</a:t>
            </a:fld>
            <a:endParaRPr lang="da-DK" dirty="0"/>
          </a:p>
        </p:txBody>
      </p:sp>
      <p:pic>
        <p:nvPicPr>
          <p:cNvPr id="8" name="Picture 2" descr="Duerlund-logo---bla╠è">
            <a:extLst>
              <a:ext uri="{FF2B5EF4-FFF2-40B4-BE49-F238E27FC236}">
                <a16:creationId xmlns:a16="http://schemas.microsoft.com/office/drawing/2014/main" id="{66A273D8-7D2D-4FC9-A67B-538C93B7EB36}"/>
              </a:ext>
            </a:extLst>
          </p:cNvPr>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9953164" y="6288985"/>
            <a:ext cx="1667092" cy="38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755090"/>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3" r:id="rId7"/>
    <p:sldLayoutId id="2147484094" r:id="rId8"/>
    <p:sldLayoutId id="2147484095" r:id="rId9"/>
    <p:sldLayoutId id="2147484096" r:id="rId10"/>
  </p:sldLayoutIdLst>
  <p:hf hdr="0" ftr="0" dt="0"/>
  <p:txStyles>
    <p:titleStyle>
      <a:lvl1pPr algn="l" defTabSz="1088284" rtl="0" eaLnBrk="1" latinLnBrk="0" hangingPunct="1">
        <a:lnSpc>
          <a:spcPct val="90000"/>
        </a:lnSpc>
        <a:spcBef>
          <a:spcPct val="0"/>
        </a:spcBef>
        <a:buNone/>
        <a:defRPr sz="3499" b="1" i="1" kern="1200" cap="all" spc="0" baseline="0">
          <a:solidFill>
            <a:schemeClr val="tx1"/>
          </a:solidFill>
          <a:latin typeface="+mj-lt"/>
          <a:ea typeface="+mj-ea"/>
          <a:cs typeface="+mj-cs"/>
        </a:defRPr>
      </a:lvl1pPr>
    </p:titleStyle>
    <p:bodyStyle>
      <a:lvl1pPr marL="269946" indent="-269946" algn="l" defTabSz="1088284" rtl="0" eaLnBrk="1" latinLnBrk="0" hangingPunct="1">
        <a:spcBef>
          <a:spcPts val="600"/>
        </a:spcBef>
        <a:buFontTx/>
        <a:buBlip>
          <a:blip r:embed="rId13"/>
        </a:buBlip>
        <a:defRPr sz="1800" kern="1200">
          <a:solidFill>
            <a:schemeClr val="tx1"/>
          </a:solidFill>
          <a:latin typeface="Arial" panose="020B0604020202020204" pitchFamily="34" charset="0"/>
          <a:ea typeface="+mn-ea"/>
          <a:cs typeface="+mn-cs"/>
        </a:defRPr>
      </a:lvl1pPr>
      <a:lvl2pPr marL="539892" indent="-269946" algn="l" defTabSz="1088284" rtl="0" eaLnBrk="1" latinLnBrk="0" hangingPunct="1">
        <a:spcBef>
          <a:spcPts val="600"/>
        </a:spcBef>
        <a:buFontTx/>
        <a:buBlip>
          <a:blip r:embed="rId13"/>
        </a:buBlip>
        <a:defRPr sz="1600" kern="1200">
          <a:solidFill>
            <a:schemeClr val="tx1"/>
          </a:solidFill>
          <a:latin typeface="Arial" panose="020B0604020202020204" pitchFamily="34" charset="0"/>
          <a:ea typeface="+mn-ea"/>
          <a:cs typeface="+mn-cs"/>
        </a:defRPr>
      </a:lvl2pPr>
      <a:lvl3pPr marL="809838"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3pPr>
      <a:lvl4pPr marL="1079784"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4pPr>
      <a:lvl5pPr marL="1349730"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a-DK"/>
      </a:defPPr>
      <a:lvl1pPr marL="0" algn="l" defTabSz="1088284" rtl="0" eaLnBrk="1" latinLnBrk="0" hangingPunct="1">
        <a:defRPr sz="2100" kern="1200">
          <a:solidFill>
            <a:schemeClr val="tx1"/>
          </a:solidFill>
          <a:latin typeface="+mn-lt"/>
          <a:ea typeface="+mn-ea"/>
          <a:cs typeface="+mn-cs"/>
        </a:defRPr>
      </a:lvl1pPr>
      <a:lvl2pPr marL="544142" algn="l" defTabSz="1088284" rtl="0" eaLnBrk="1" latinLnBrk="0" hangingPunct="1">
        <a:defRPr sz="2100" kern="1200">
          <a:solidFill>
            <a:schemeClr val="tx1"/>
          </a:solidFill>
          <a:latin typeface="+mn-lt"/>
          <a:ea typeface="+mn-ea"/>
          <a:cs typeface="+mn-cs"/>
        </a:defRPr>
      </a:lvl2pPr>
      <a:lvl3pPr marL="1088284" algn="l" defTabSz="1088284" rtl="0" eaLnBrk="1" latinLnBrk="0" hangingPunct="1">
        <a:defRPr sz="2100" kern="1200">
          <a:solidFill>
            <a:schemeClr val="tx1"/>
          </a:solidFill>
          <a:latin typeface="+mn-lt"/>
          <a:ea typeface="+mn-ea"/>
          <a:cs typeface="+mn-cs"/>
        </a:defRPr>
      </a:lvl3pPr>
      <a:lvl4pPr marL="1632426"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hyperlink" Target="https://www.kvalitet.aau.dk/Kvalitetsdokumenter/#492293" TargetMode="Externa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hyperlink" Target="https://www.kvalitet.aau.dk/Kvalitetsdokumenter/#492293" TargetMode="Externa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hyperlink" Target="https://www.kvalitet.aau.dk/Kvalitetsdokumenter/#492293"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hyperlink" Target="https://www.studieservice.aau.dk/trivsel-fastholdelse/vidensbank" TargetMode="External"/><Relationship Id="rId2" Type="http://schemas.openxmlformats.org/officeDocument/2006/relationships/hyperlink" Target="https://www.kvalitet.aau.dk/Kvalitetsdokumenter/#492293" TargetMode="Externa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hyperlink" Target="https://www.kvalitet.aau.dk/Kvalitetsdokumenter/#492293"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hyperlink" Target="https://www.kvalitet.aau.dk/Kvalitetsdokumenter/#492293"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dsholder til billede 33"/>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p:spPr>
      </p:pic>
      <p:sp>
        <p:nvSpPr>
          <p:cNvPr id="4" name="Titel 3"/>
          <p:cNvSpPr>
            <a:spLocks noGrp="1"/>
          </p:cNvSpPr>
          <p:nvPr>
            <p:ph type="title"/>
          </p:nvPr>
        </p:nvSpPr>
        <p:spPr/>
        <p:txBody>
          <a:bodyPr anchor="ctr" anchorCtr="0"/>
          <a:lstStyle/>
          <a:p>
            <a:pPr lvl="0"/>
            <a:r>
              <a:rPr lang="da-DK" sz="2000" dirty="0"/>
              <a:t>Introduktion til kvalitetsområde </a:t>
            </a:r>
            <a:br>
              <a:rPr lang="da-DK" sz="2000" dirty="0"/>
            </a:br>
            <a:r>
              <a:rPr lang="da-DK" sz="2000" dirty="0"/>
              <a:t>”1. Rekruttering og studiestart” </a:t>
            </a:r>
          </a:p>
        </p:txBody>
      </p:sp>
      <p:sp>
        <p:nvSpPr>
          <p:cNvPr id="7" name="Pladsholder til tekst 6"/>
          <p:cNvSpPr>
            <a:spLocks noGrp="1"/>
          </p:cNvSpPr>
          <p:nvPr>
            <p:ph type="body" sz="quarter" idx="12"/>
          </p:nvPr>
        </p:nvSpPr>
        <p:spPr>
          <a:xfrm>
            <a:off x="2441577" y="3827463"/>
            <a:ext cx="7341129" cy="709636"/>
          </a:xfrm>
        </p:spPr>
        <p:txBody>
          <a:bodyPr/>
          <a:lstStyle/>
          <a:p>
            <a:pPr>
              <a:lnSpc>
                <a:spcPct val="100000"/>
              </a:lnSpc>
              <a:spcBef>
                <a:spcPts val="0"/>
              </a:spcBef>
            </a:pPr>
            <a:endParaRPr lang="da-DK" sz="900" dirty="0"/>
          </a:p>
          <a:p>
            <a:pPr>
              <a:lnSpc>
                <a:spcPct val="100000"/>
              </a:lnSpc>
              <a:spcBef>
                <a:spcPts val="0"/>
              </a:spcBef>
            </a:pPr>
            <a:r>
              <a:rPr lang="da-DK" sz="1600" dirty="0"/>
              <a:t>1. marts 2023</a:t>
            </a:r>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49695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10</a:t>
            </a:fld>
            <a:endParaRPr lang="en-US" dirty="0"/>
          </a:p>
        </p:txBody>
      </p:sp>
      <p:sp>
        <p:nvSpPr>
          <p:cNvPr id="3" name="Titel 2"/>
          <p:cNvSpPr>
            <a:spLocks noGrp="1"/>
          </p:cNvSpPr>
          <p:nvPr>
            <p:ph type="title"/>
          </p:nvPr>
        </p:nvSpPr>
        <p:spPr>
          <a:xfrm>
            <a:off x="538067" y="341573"/>
            <a:ext cx="10521359" cy="1474385"/>
          </a:xfrm>
        </p:spPr>
        <p:txBody>
          <a:bodyPr/>
          <a:lstStyle/>
          <a:p>
            <a:r>
              <a:rPr lang="da-DK" sz="2800" spc="100" dirty="0">
                <a:ea typeface="Times New Roman" panose="02020603050405020304" pitchFamily="18" charset="0"/>
                <a:cs typeface="Times New Roman" panose="02020603050405020304" pitchFamily="18" charset="0"/>
                <a:hlinkClick r:id="rId2"/>
              </a:rPr>
              <a:t>2.3.2 </a:t>
            </a:r>
            <a:r>
              <a:rPr lang="da-DK" sz="2800" dirty="0">
                <a:hlinkClick r:id="rId2"/>
              </a:rPr>
              <a:t>Principper for evalueringer med studerende</a:t>
            </a:r>
            <a:endParaRPr lang="da-DK" sz="2800" dirty="0"/>
          </a:p>
        </p:txBody>
      </p:sp>
      <p:sp>
        <p:nvSpPr>
          <p:cNvPr id="26" name="Pladsholder til tekst 3"/>
          <p:cNvSpPr>
            <a:spLocks noGrp="1"/>
          </p:cNvSpPr>
          <p:nvPr>
            <p:ph type="body" sz="quarter" idx="12"/>
          </p:nvPr>
        </p:nvSpPr>
        <p:spPr>
          <a:xfrm>
            <a:off x="901945" y="1419270"/>
            <a:ext cx="10297712" cy="4752528"/>
          </a:xfrm>
        </p:spPr>
        <p:txBody>
          <a:bodyPr>
            <a:normAutofit fontScale="85000" lnSpcReduction="10000"/>
          </a:bodyPr>
          <a:lstStyle/>
          <a:p>
            <a:pPr marL="361950" indent="-361950"/>
            <a:r>
              <a:rPr lang="da-DK" sz="2400" dirty="0"/>
              <a:t>Institutterne skal udarbejde en plan for evalueringer, der honorerer</a:t>
            </a:r>
          </a:p>
          <a:p>
            <a:pPr marL="1077913"/>
            <a:r>
              <a:rPr lang="da-DK" sz="2000" dirty="0"/>
              <a:t>Principper for evalueringer</a:t>
            </a:r>
          </a:p>
          <a:p>
            <a:pPr marL="1701800" lvl="1" indent="-342900">
              <a:buFont typeface="+mj-lt"/>
              <a:buAutoNum type="arabicPeriod"/>
            </a:pPr>
            <a:r>
              <a:rPr lang="da-DK" dirty="0"/>
              <a:t>Alle studerende inddrages systematisk i evalueringer.</a:t>
            </a:r>
          </a:p>
          <a:p>
            <a:pPr marL="1701800" lvl="1" indent="-342900">
              <a:buFont typeface="+mj-lt"/>
              <a:buAutoNum type="arabicPeriod"/>
            </a:pPr>
            <a:r>
              <a:rPr lang="da-DK" dirty="0"/>
              <a:t>Evalueringer udvikles, så de giver konstruktive og brugbare besvarelser til den videre udvikling af genstandsfeltet for evalueringen.</a:t>
            </a:r>
          </a:p>
          <a:p>
            <a:pPr marL="1701800" lvl="1" indent="-342900">
              <a:buFont typeface="+mj-lt"/>
              <a:buAutoNum type="arabicPeriod"/>
            </a:pPr>
            <a:r>
              <a:rPr lang="da-DK" dirty="0"/>
              <a:t>Resultaterne dokumenteres og anvendes systematisk i det videre kvalitets- og udviklingsarbejde med planlægningen og udviklingen af studiestart, studieaktiviteter, studiemiljøet og uddannelsesforløb.</a:t>
            </a:r>
          </a:p>
          <a:p>
            <a:pPr marL="1701800" lvl="1" indent="-342900">
              <a:buFont typeface="+mj-lt"/>
              <a:buAutoNum type="arabicPeriod"/>
            </a:pPr>
            <a:r>
              <a:rPr lang="da-DK" dirty="0"/>
              <a:t>Undervisere/vejledere skal som en del af evalueringer forholde sig til deres undervisning/vejledning.</a:t>
            </a:r>
          </a:p>
          <a:p>
            <a:pPr marL="1701800" lvl="1" indent="-342900">
              <a:buFont typeface="+mj-lt"/>
              <a:buAutoNum type="arabicPeriod"/>
            </a:pPr>
            <a:r>
              <a:rPr lang="da-DK" dirty="0"/>
              <a:t>Studerende skal have tilbagemeldinger på evalueringer</a:t>
            </a:r>
          </a:p>
          <a:p>
            <a:pPr marL="1701800" lvl="1" indent="-342900">
              <a:buFont typeface="+mj-lt"/>
              <a:buAutoNum type="arabicPeriod"/>
            </a:pPr>
            <a:endParaRPr lang="da-DK" dirty="0"/>
          </a:p>
          <a:p>
            <a:pPr marL="1077913"/>
            <a:r>
              <a:rPr lang="da-DK" sz="2000" dirty="0"/>
              <a:t>Mindstekrav til de fire evalueringstyper (Studiestart, studieaktiviteter, studiemiljø og uddannelsesforløb)</a:t>
            </a:r>
          </a:p>
          <a:p>
            <a:pPr marL="1077913"/>
            <a:r>
              <a:rPr lang="da-DK" sz="2000" dirty="0"/>
              <a:t>Krav til planen for evalueringer med studerende er angivet i bilag 1</a:t>
            </a:r>
          </a:p>
          <a:p>
            <a:pPr marL="1077913"/>
            <a:r>
              <a:rPr lang="da-DK" sz="2000" dirty="0"/>
              <a:t>Der gennemføres fra og med efteråret 2022 en fælles central evaluering af studiestarten for alle nye studerende på bachelor- og professionsbacheloruddannelserne </a:t>
            </a:r>
          </a:p>
          <a:p>
            <a:pPr marL="1358900" lvl="1"/>
            <a:endParaRPr lang="da-DK" dirty="0"/>
          </a:p>
          <a:p>
            <a:pPr marL="0" indent="0">
              <a:buNone/>
            </a:pPr>
            <a:endParaRPr lang="da-DK" dirty="0"/>
          </a:p>
        </p:txBody>
      </p:sp>
    </p:spTree>
    <p:extLst>
      <p:ext uri="{BB962C8B-B14F-4D97-AF65-F5344CB8AC3E}">
        <p14:creationId xmlns:p14="http://schemas.microsoft.com/office/powerpoint/2010/main" val="222876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75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11</a:t>
            </a:fld>
            <a:endParaRPr kumimoji="0" lang="en-US" sz="750" b="1" i="0" u="none" strike="noStrike" kern="1200" cap="none" spc="0" normalizeH="0" baseline="0" noProof="0" dirty="0">
              <a:ln>
                <a:noFill/>
              </a:ln>
              <a:solidFill>
                <a:srgbClr val="211A52">
                  <a:alpha val="70000"/>
                </a:srgbClr>
              </a:solidFill>
              <a:effectLst/>
              <a:uLnTx/>
              <a:uFillTx/>
              <a:latin typeface="Arial"/>
            </a:endParaRPr>
          </a:p>
        </p:txBody>
      </p:sp>
      <p:sp>
        <p:nvSpPr>
          <p:cNvPr id="3" name="Titel 2"/>
          <p:cNvSpPr>
            <a:spLocks noGrp="1"/>
          </p:cNvSpPr>
          <p:nvPr>
            <p:ph type="title"/>
          </p:nvPr>
        </p:nvSpPr>
        <p:spPr>
          <a:xfrm>
            <a:off x="538067" y="341573"/>
            <a:ext cx="11095636" cy="1474385"/>
          </a:xfrm>
        </p:spPr>
        <p:txBody>
          <a:bodyPr/>
          <a:lstStyle/>
          <a:p>
            <a:pPr>
              <a:lnSpc>
                <a:spcPct val="120000"/>
              </a:lnSpc>
              <a:spcBef>
                <a:spcPts val="600"/>
              </a:spcBef>
              <a:spcAft>
                <a:spcPts val="300"/>
              </a:spcAft>
            </a:pPr>
            <a:r>
              <a:rPr lang="da-DK" sz="2800" spc="100" dirty="0">
                <a:ea typeface="Times New Roman" panose="02020603050405020304" pitchFamily="18" charset="0"/>
                <a:cs typeface="Times New Roman" panose="02020603050405020304" pitchFamily="18" charset="0"/>
                <a:hlinkClick r:id="rId2"/>
              </a:rPr>
              <a:t>4.3.1 Principper for studie-, trivsels- og karrierevejledning</a:t>
            </a:r>
            <a:endParaRPr lang="da-DK" sz="2800" spc="100" dirty="0">
              <a:ea typeface="Times New Roman" panose="02020603050405020304" pitchFamily="18" charset="0"/>
              <a:cs typeface="Times New Roman" panose="02020603050405020304" pitchFamily="18" charset="0"/>
            </a:endParaRPr>
          </a:p>
        </p:txBody>
      </p:sp>
      <p:sp>
        <p:nvSpPr>
          <p:cNvPr id="26" name="Pladsholder til tekst 3"/>
          <p:cNvSpPr>
            <a:spLocks noGrp="1"/>
          </p:cNvSpPr>
          <p:nvPr>
            <p:ph type="body" sz="quarter" idx="12"/>
          </p:nvPr>
        </p:nvSpPr>
        <p:spPr>
          <a:xfrm>
            <a:off x="1220487" y="1402072"/>
            <a:ext cx="10297712" cy="4752528"/>
          </a:xfrm>
        </p:spPr>
        <p:txBody>
          <a:bodyPr>
            <a:normAutofit fontScale="92500" lnSpcReduction="10000"/>
          </a:bodyPr>
          <a:lstStyle/>
          <a:p>
            <a:pPr marL="361950" indent="-361950"/>
            <a:r>
              <a:rPr lang="da-DK" sz="2100" dirty="0"/>
              <a:t>Studie-, trivsels- og karrierevejledning gives ud fra følgende principper</a:t>
            </a:r>
          </a:p>
          <a:p>
            <a:pPr marL="1206500" indent="-342900">
              <a:buFont typeface="Wingdings" panose="05000000000000000000" pitchFamily="2" charset="2"/>
              <a:buChar char="Ø"/>
            </a:pPr>
            <a:r>
              <a:rPr lang="da-DK" sz="2000" dirty="0"/>
              <a:t>Vejledning skal være/give</a:t>
            </a:r>
          </a:p>
          <a:p>
            <a:pPr marL="1701800" lvl="1" indent="-342900">
              <a:buFont typeface="+mj-lt"/>
              <a:buAutoNum type="arabicPeriod"/>
            </a:pPr>
            <a:r>
              <a:rPr lang="da-DK" dirty="0"/>
              <a:t>Kvalificeret</a:t>
            </a:r>
          </a:p>
          <a:p>
            <a:pPr marL="1701800" lvl="1" indent="-342900">
              <a:buFont typeface="+mj-lt"/>
              <a:buAutoNum type="arabicPeriod"/>
            </a:pPr>
            <a:r>
              <a:rPr lang="da-DK" dirty="0"/>
              <a:t>Ansvarlig</a:t>
            </a:r>
          </a:p>
          <a:p>
            <a:pPr marL="1701800" lvl="1" indent="-342900">
              <a:buFont typeface="+mj-lt"/>
              <a:buAutoNum type="arabicPeriod"/>
            </a:pPr>
            <a:r>
              <a:rPr lang="da-DK" dirty="0"/>
              <a:t>Meningsfuld helhed</a:t>
            </a:r>
          </a:p>
          <a:p>
            <a:pPr marL="1701800" lvl="1" indent="-342900">
              <a:buFont typeface="+mj-lt"/>
              <a:buAutoNum type="arabicPeriod"/>
            </a:pPr>
            <a:r>
              <a:rPr lang="da-DK" dirty="0"/>
              <a:t>Bæredygtig</a:t>
            </a:r>
          </a:p>
          <a:p>
            <a:pPr marL="1701800" lvl="1" indent="-342900">
              <a:buFont typeface="+mj-lt"/>
              <a:buAutoNum type="arabicPeriod"/>
            </a:pPr>
            <a:r>
              <a:rPr lang="da-DK" dirty="0"/>
              <a:t>Ligeværdig</a:t>
            </a:r>
          </a:p>
          <a:p>
            <a:pPr marL="1701800" lvl="1" indent="-342900">
              <a:buFont typeface="+mj-lt"/>
              <a:buAutoNum type="arabicPeriod"/>
            </a:pPr>
            <a:r>
              <a:rPr lang="da-DK" dirty="0"/>
              <a:t>Tilgængelig, synlig og sammenhængende</a:t>
            </a:r>
          </a:p>
          <a:p>
            <a:pPr marL="361950" indent="-361950"/>
            <a:r>
              <a:rPr lang="da-DK" sz="2000" dirty="0"/>
              <a:t>Principperne anvendes både i kvalitetsområde 1, 4 og 6 i forbindelsen med rekruttering, studiestart, studiemiljø samt job og karriere</a:t>
            </a:r>
          </a:p>
          <a:p>
            <a:pPr marL="361950" indent="-361950"/>
            <a:r>
              <a:rPr lang="da-DK" sz="2000" dirty="0"/>
              <a:t>Vejledning gives både lokalt i uddannelserne og centralt i Studieservice</a:t>
            </a:r>
          </a:p>
          <a:p>
            <a:pPr marL="361950" indent="-361950"/>
            <a:r>
              <a:rPr lang="da-DK" sz="2000" dirty="0"/>
              <a:t>Principperne omfatter ikke faglig vejledning i forbindelse med kurser og projekter </a:t>
            </a:r>
          </a:p>
          <a:p>
            <a:pPr marL="361950" indent="-361950"/>
            <a:r>
              <a:rPr lang="da-DK" sz="2000" dirty="0"/>
              <a:t>Principperne omfatter ikke VEU-uddannelserne</a:t>
            </a:r>
          </a:p>
          <a:p>
            <a:pPr marL="1358900" lvl="1"/>
            <a:endParaRPr lang="da-DK" dirty="0"/>
          </a:p>
          <a:p>
            <a:pPr marL="0" indent="0">
              <a:buNone/>
            </a:pPr>
            <a:endParaRPr lang="da-DK" dirty="0"/>
          </a:p>
        </p:txBody>
      </p:sp>
    </p:spTree>
    <p:extLst>
      <p:ext uri="{BB962C8B-B14F-4D97-AF65-F5344CB8AC3E}">
        <p14:creationId xmlns:p14="http://schemas.microsoft.com/office/powerpoint/2010/main" val="419320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12</a:t>
            </a:fld>
            <a:endParaRPr lang="en-US" dirty="0"/>
          </a:p>
        </p:txBody>
      </p:sp>
      <p:sp>
        <p:nvSpPr>
          <p:cNvPr id="3" name="Titel 2"/>
          <p:cNvSpPr>
            <a:spLocks noGrp="1"/>
          </p:cNvSpPr>
          <p:nvPr>
            <p:ph type="title"/>
          </p:nvPr>
        </p:nvSpPr>
        <p:spPr>
          <a:xfrm>
            <a:off x="587374" y="370290"/>
            <a:ext cx="10620095" cy="1474385"/>
          </a:xfrm>
        </p:spPr>
        <p:txBody>
          <a:bodyPr/>
          <a:lstStyle/>
          <a:p>
            <a:pPr>
              <a:lnSpc>
                <a:spcPct val="120000"/>
              </a:lnSpc>
              <a:spcBef>
                <a:spcPts val="600"/>
              </a:spcBef>
              <a:spcAft>
                <a:spcPts val="300"/>
              </a:spcAft>
            </a:pPr>
            <a:r>
              <a:rPr lang="da-DK" sz="2800" spc="100" dirty="0">
                <a:ea typeface="Times New Roman" panose="02020603050405020304" pitchFamily="18" charset="0"/>
                <a:cs typeface="Times New Roman" panose="02020603050405020304" pitchFamily="18" charset="0"/>
                <a:hlinkClick r:id="rId3"/>
              </a:rPr>
              <a:t>4.3.2 Procedure for vejledning af forsinkede studerende</a:t>
            </a:r>
            <a:endParaRPr lang="da-DK" sz="2800" spc="100" dirty="0">
              <a:ea typeface="Times New Roman" panose="02020603050405020304" pitchFamily="18" charset="0"/>
              <a:cs typeface="Times New Roman" panose="02020603050405020304" pitchFamily="18" charset="0"/>
            </a:endParaRPr>
          </a:p>
        </p:txBody>
      </p:sp>
      <p:sp>
        <p:nvSpPr>
          <p:cNvPr id="4" name="Pladsholder til tekst 3"/>
          <p:cNvSpPr>
            <a:spLocks noGrp="1"/>
          </p:cNvSpPr>
          <p:nvPr>
            <p:ph type="body" sz="quarter" idx="12"/>
          </p:nvPr>
        </p:nvSpPr>
        <p:spPr>
          <a:xfrm>
            <a:off x="775088" y="1844675"/>
            <a:ext cx="11237239" cy="4924183"/>
          </a:xfrm>
        </p:spPr>
        <p:txBody>
          <a:bodyPr>
            <a:normAutofit/>
          </a:bodyPr>
          <a:lstStyle/>
          <a:p>
            <a:pPr marL="361950" indent="-361950"/>
            <a:r>
              <a:rPr lang="da-DK" dirty="0"/>
              <a:t>Proceduren skal gennemføres to gange årligt: </a:t>
            </a:r>
          </a:p>
          <a:p>
            <a:pPr marL="1701800" lvl="1" indent="-342900">
              <a:buFont typeface="+mj-lt"/>
              <a:buAutoNum type="arabicPeriod"/>
            </a:pPr>
            <a:r>
              <a:rPr lang="da-DK" dirty="0"/>
              <a:t>I efterårssemesteret (august/september): Studerende på 3. og senere semestre, der er forsinkede med mere end 5 ECTS-point.</a:t>
            </a:r>
          </a:p>
          <a:p>
            <a:pPr marL="1701800" lvl="1" indent="-342900">
              <a:buFont typeface="+mj-lt"/>
              <a:buAutoNum type="arabicPeriod"/>
            </a:pPr>
            <a:r>
              <a:rPr lang="da-DK" dirty="0"/>
              <a:t>I forårssemesteret (marts/april): Studerende på 1. studieår (BA, PBA og KA), der er forsinkede med mere end 5 ECTS-point. </a:t>
            </a:r>
          </a:p>
          <a:p>
            <a:pPr marL="361950" indent="-361950"/>
            <a:r>
              <a:rPr lang="da-DK" dirty="0"/>
              <a:t>Studerende, der er forsinkede med</a:t>
            </a:r>
          </a:p>
          <a:p>
            <a:pPr marL="1701800" lvl="1" indent="-342900">
              <a:buFont typeface="+mj-lt"/>
              <a:buAutoNum type="arabicPeriod"/>
            </a:pPr>
            <a:r>
              <a:rPr lang="da-DK" dirty="0"/>
              <a:t>mere end 5 og op til 15 ECTS-point (gul kategori): mail med tilbud om vejledningssamtale med studienævnsformanden.</a:t>
            </a:r>
          </a:p>
          <a:p>
            <a:pPr marL="1701800" lvl="1" indent="-342900">
              <a:buFont typeface="+mj-lt"/>
              <a:buAutoNum type="arabicPeriod"/>
            </a:pPr>
            <a:r>
              <a:rPr lang="da-DK" dirty="0"/>
              <a:t>mere end 15 ECTS-point (rød kategori): mail med indkald til vejledningssamtale med studienævnsformanden.  </a:t>
            </a:r>
          </a:p>
          <a:p>
            <a:pPr marL="361950" indent="-361950"/>
            <a:r>
              <a:rPr lang="da-DK" dirty="0"/>
              <a:t>Vejledningstilbud: </a:t>
            </a:r>
          </a:p>
          <a:p>
            <a:pPr marL="1701800" lvl="1" indent="-342900">
              <a:buFont typeface="+mj-lt"/>
              <a:buAutoNum type="arabicPeriod"/>
            </a:pPr>
            <a:r>
              <a:rPr lang="da-DK" dirty="0"/>
              <a:t>Er den studerende forsinket af faglige årsager, varetages vejledningen som udgangspunkt af studienævnsformanden.</a:t>
            </a:r>
          </a:p>
          <a:p>
            <a:pPr marL="1701800" lvl="1" indent="-342900">
              <a:buFont typeface="+mj-lt"/>
              <a:buAutoNum type="arabicPeriod"/>
            </a:pPr>
            <a:r>
              <a:rPr lang="da-DK" dirty="0"/>
              <a:t>Er den studerende forsinket på grund af trivselsmæssige årsager, som hører under Studie- og trivselsvejledningens kompetenceområder, kan studienævnsformanden henvise til samtale ved AAU Studie- og trivselsvejledning.</a:t>
            </a:r>
            <a:endParaRPr lang="da-DK" sz="1800" dirty="0"/>
          </a:p>
        </p:txBody>
      </p:sp>
    </p:spTree>
    <p:extLst>
      <p:ext uri="{BB962C8B-B14F-4D97-AF65-F5344CB8AC3E}">
        <p14:creationId xmlns:p14="http://schemas.microsoft.com/office/powerpoint/2010/main" val="145284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999A506-311B-2CF3-BA61-B60EFEDD8F26}"/>
              </a:ext>
            </a:extLst>
          </p:cNvPr>
          <p:cNvPicPr>
            <a:picLocks noChangeAspect="1"/>
          </p:cNvPicPr>
          <p:nvPr/>
        </p:nvPicPr>
        <p:blipFill>
          <a:blip r:embed="rId3"/>
          <a:stretch>
            <a:fillRect/>
          </a:stretch>
        </p:blipFill>
        <p:spPr>
          <a:xfrm>
            <a:off x="5466520" y="1197589"/>
            <a:ext cx="6372271" cy="5565161"/>
          </a:xfrm>
          <a:prstGeom prst="rect">
            <a:avLst/>
          </a:prstGeom>
        </p:spPr>
      </p:pic>
      <p:sp>
        <p:nvSpPr>
          <p:cNvPr id="15" name="Pladsholder til tekst 3"/>
          <p:cNvSpPr>
            <a:spLocks noGrp="1"/>
          </p:cNvSpPr>
          <p:nvPr>
            <p:ph type="body" sz="quarter" idx="12"/>
          </p:nvPr>
        </p:nvSpPr>
        <p:spPr>
          <a:xfrm>
            <a:off x="506536" y="1398551"/>
            <a:ext cx="4959985" cy="5118652"/>
          </a:xfrm>
        </p:spPr>
        <p:txBody>
          <a:bodyPr>
            <a:normAutofit/>
          </a:bodyPr>
          <a:lstStyle/>
          <a:p>
            <a:pPr marL="0" indent="0">
              <a:buNone/>
            </a:pPr>
            <a:r>
              <a:rPr lang="da-DK" sz="2400" b="1" i="1" dirty="0">
                <a:solidFill>
                  <a:srgbClr val="FF0000"/>
                </a:solidFill>
              </a:rPr>
              <a:t>www.kvalitet.aau.dk</a:t>
            </a:r>
          </a:p>
          <a:p>
            <a:pPr marL="361950" lvl="0" indent="-361950"/>
            <a:r>
              <a:rPr lang="da-DK" sz="1900" b="1" i="1" dirty="0"/>
              <a:t>Beskrivelse </a:t>
            </a:r>
            <a:r>
              <a:rPr lang="da-DK" sz="1900" dirty="0"/>
              <a:t>af kvalitetssystemet</a:t>
            </a:r>
          </a:p>
          <a:p>
            <a:pPr marL="361950" lvl="0" indent="-361950"/>
            <a:r>
              <a:rPr lang="da-DK" sz="1900" b="1" i="1" dirty="0"/>
              <a:t>Alle dokumenter</a:t>
            </a:r>
            <a:r>
              <a:rPr lang="da-DK" sz="1900" dirty="0"/>
              <a:t> der tegner det</a:t>
            </a:r>
          </a:p>
          <a:p>
            <a:pPr marL="0" lvl="0" indent="0">
              <a:spcBef>
                <a:spcPts val="0"/>
              </a:spcBef>
              <a:buNone/>
            </a:pPr>
            <a:r>
              <a:rPr lang="da-DK" sz="1900" dirty="0"/>
              <a:t>     samlede kvalitetssystem:</a:t>
            </a:r>
          </a:p>
          <a:p>
            <a:pPr marL="700087" lvl="0" indent="-342900">
              <a:spcBef>
                <a:spcPts val="0"/>
              </a:spcBef>
              <a:buFont typeface="Wingdings" panose="05000000000000000000" pitchFamily="2" charset="2"/>
              <a:buChar char="Ø"/>
            </a:pPr>
            <a:r>
              <a:rPr lang="da-DK" b="1" i="1" dirty="0"/>
              <a:t>Overordnede rammer</a:t>
            </a:r>
          </a:p>
          <a:p>
            <a:pPr marL="700087" lvl="0" indent="-342900">
              <a:spcBef>
                <a:spcPts val="0"/>
              </a:spcBef>
              <a:buFont typeface="Wingdings" panose="05000000000000000000" pitchFamily="2" charset="2"/>
              <a:buChar char="Ø"/>
            </a:pPr>
            <a:r>
              <a:rPr lang="da-DK" b="1" i="1" dirty="0"/>
              <a:t>Rammedokument for hvert kvalitetsområde</a:t>
            </a:r>
          </a:p>
          <a:p>
            <a:pPr marL="700087" lvl="0" indent="-342900">
              <a:spcBef>
                <a:spcPts val="0"/>
              </a:spcBef>
              <a:buFont typeface="Wingdings" panose="05000000000000000000" pitchFamily="2" charset="2"/>
              <a:buChar char="Ø"/>
            </a:pPr>
            <a:r>
              <a:rPr lang="da-DK" b="1" i="1" dirty="0"/>
              <a:t>Procedurer </a:t>
            </a:r>
            <a:r>
              <a:rPr lang="da-DK" dirty="0"/>
              <a:t>og tilknyttede </a:t>
            </a:r>
            <a:r>
              <a:rPr lang="da-DK" b="1" i="1" dirty="0"/>
              <a:t>skabeloner</a:t>
            </a:r>
          </a:p>
          <a:p>
            <a:pPr marL="361950" lvl="0" indent="-361950"/>
            <a:r>
              <a:rPr lang="da-DK" sz="1900" b="1" i="1" dirty="0"/>
              <a:t>Folder </a:t>
            </a:r>
            <a:r>
              <a:rPr lang="da-DK" sz="1900" dirty="0"/>
              <a:t>med kort introduktion til kvalitetssystemet </a:t>
            </a:r>
          </a:p>
          <a:p>
            <a:pPr marL="361950" lvl="0" indent="-361950"/>
            <a:r>
              <a:rPr lang="da-DK" sz="1900" b="1" i="1" dirty="0"/>
              <a:t>Værktøjer</a:t>
            </a:r>
            <a:r>
              <a:rPr lang="da-DK" sz="1900" dirty="0"/>
              <a:t> til understøttelse af kvalitetsarbejdet</a:t>
            </a:r>
            <a:endParaRPr lang="da-DK" sz="1400" dirty="0"/>
          </a:p>
          <a:p>
            <a:pPr marL="534988" lvl="2" indent="-19050">
              <a:buFont typeface="Arial" panose="020B0604020202020204" pitchFamily="34" charset="0"/>
              <a:buChar char="•"/>
            </a:pPr>
            <a:endParaRPr lang="da-DK" dirty="0"/>
          </a:p>
          <a:p>
            <a:pPr marL="1260475" lvl="2"/>
            <a:endParaRPr lang="da-DK" dirty="0"/>
          </a:p>
          <a:p>
            <a:endParaRPr lang="da-DK" dirty="0"/>
          </a:p>
          <a:p>
            <a:endParaRPr lang="da-DK" dirty="0"/>
          </a:p>
        </p:txBody>
      </p:sp>
      <p:sp>
        <p:nvSpPr>
          <p:cNvPr id="2" name="Pladsholder til slidenummer 1"/>
          <p:cNvSpPr>
            <a:spLocks noGrp="1"/>
          </p:cNvSpPr>
          <p:nvPr>
            <p:ph type="sldNum" sz="quarter" idx="4"/>
          </p:nvPr>
        </p:nvSpPr>
        <p:spPr/>
        <p:txBody>
          <a:bodyPr/>
          <a:lstStyle/>
          <a:p>
            <a:fld id="{D8D877B3-D348-4611-9BDB-C5374591D951}" type="slidenum">
              <a:rPr lang="en-US" smtClean="0"/>
              <a:pPr/>
              <a:t>13</a:t>
            </a:fld>
            <a:endParaRPr lang="en-US" dirty="0"/>
          </a:p>
        </p:txBody>
      </p:sp>
      <p:sp>
        <p:nvSpPr>
          <p:cNvPr id="3" name="Titel 2"/>
          <p:cNvSpPr>
            <a:spLocks noGrp="1"/>
          </p:cNvSpPr>
          <p:nvPr>
            <p:ph type="title"/>
          </p:nvPr>
        </p:nvSpPr>
        <p:spPr>
          <a:xfrm>
            <a:off x="506536" y="352763"/>
            <a:ext cx="11253461" cy="1474385"/>
          </a:xfrm>
        </p:spPr>
        <p:txBody>
          <a:bodyPr/>
          <a:lstStyle/>
          <a:p>
            <a:r>
              <a:rPr lang="da-DK" sz="2800" dirty="0"/>
              <a:t>Vil du vide mere om AAU’s kvalitetssystem</a:t>
            </a:r>
          </a:p>
        </p:txBody>
      </p:sp>
      <p:cxnSp>
        <p:nvCxnSpPr>
          <p:cNvPr id="12" name="Lige pilforbindelse 11"/>
          <p:cNvCxnSpPr>
            <a:cxnSpLocks/>
          </p:cNvCxnSpPr>
          <p:nvPr/>
        </p:nvCxnSpPr>
        <p:spPr>
          <a:xfrm>
            <a:off x="4452730" y="2554357"/>
            <a:ext cx="1149000" cy="1065107"/>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p:cNvCxnSpPr>
            <a:cxnSpLocks/>
          </p:cNvCxnSpPr>
          <p:nvPr/>
        </p:nvCxnSpPr>
        <p:spPr>
          <a:xfrm>
            <a:off x="4273802" y="4411226"/>
            <a:ext cx="2151712" cy="1165436"/>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Lige pilforbindelse 22"/>
          <p:cNvCxnSpPr/>
          <p:nvPr/>
        </p:nvCxnSpPr>
        <p:spPr>
          <a:xfrm>
            <a:off x="4452730" y="2122414"/>
            <a:ext cx="1149000" cy="1165411"/>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Lige pilforbindelse 37"/>
          <p:cNvCxnSpPr>
            <a:cxnSpLocks/>
          </p:cNvCxnSpPr>
          <p:nvPr/>
        </p:nvCxnSpPr>
        <p:spPr>
          <a:xfrm flipV="1">
            <a:off x="4284966" y="3470685"/>
            <a:ext cx="4438404" cy="1707097"/>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sp>
        <p:nvSpPr>
          <p:cNvPr id="44" name="Tekstfelt 43"/>
          <p:cNvSpPr txBox="1"/>
          <p:nvPr/>
        </p:nvSpPr>
        <p:spPr>
          <a:xfrm>
            <a:off x="760163" y="6301735"/>
            <a:ext cx="4452730" cy="369332"/>
          </a:xfrm>
          <a:prstGeom prst="rect">
            <a:avLst/>
          </a:prstGeom>
          <a:noFill/>
        </p:spPr>
        <p:txBody>
          <a:bodyPr wrap="square" rtlCol="0">
            <a:spAutoFit/>
          </a:bodyPr>
          <a:lstStyle/>
          <a:p>
            <a:r>
              <a:rPr lang="da-DK" i="1" dirty="0"/>
              <a:t>Eller kontakt:   </a:t>
            </a:r>
            <a:r>
              <a:rPr lang="da-DK" i="1" dirty="0">
                <a:solidFill>
                  <a:srgbClr val="FF0000"/>
                </a:solidFill>
              </a:rPr>
              <a:t>kvalitet@adm.aau.dk </a:t>
            </a:r>
            <a:r>
              <a:rPr lang="da-DK" i="1" dirty="0"/>
              <a:t> </a:t>
            </a:r>
          </a:p>
        </p:txBody>
      </p:sp>
    </p:spTree>
    <p:extLst>
      <p:ext uri="{BB962C8B-B14F-4D97-AF65-F5344CB8AC3E}">
        <p14:creationId xmlns:p14="http://schemas.microsoft.com/office/powerpoint/2010/main" val="422136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2</a:t>
            </a:fld>
            <a:endParaRPr lang="en-US" dirty="0"/>
          </a:p>
        </p:txBody>
      </p:sp>
      <p:sp>
        <p:nvSpPr>
          <p:cNvPr id="3" name="Titel 2"/>
          <p:cNvSpPr>
            <a:spLocks noGrp="1"/>
          </p:cNvSpPr>
          <p:nvPr>
            <p:ph type="title"/>
          </p:nvPr>
        </p:nvSpPr>
        <p:spPr>
          <a:xfrm>
            <a:off x="582396" y="297281"/>
            <a:ext cx="9946825" cy="1474385"/>
          </a:xfrm>
        </p:spPr>
        <p:txBody>
          <a:bodyPr/>
          <a:lstStyle/>
          <a:p>
            <a:r>
              <a:rPr lang="da-DK" sz="3000" dirty="0"/>
              <a:t>Rammerne for AAU’s kvalitetssystem</a:t>
            </a:r>
          </a:p>
        </p:txBody>
      </p:sp>
      <p:pic>
        <p:nvPicPr>
          <p:cNvPr id="4" name="Billede 3" descr="Illustration_sommerfugl"/>
          <p:cNvPicPr/>
          <p:nvPr/>
        </p:nvPicPr>
        <p:blipFill>
          <a:blip r:embed="rId3">
            <a:extLst>
              <a:ext uri="{28A0092B-C50C-407E-A947-70E740481C1C}">
                <a14:useLocalDpi xmlns:a14="http://schemas.microsoft.com/office/drawing/2010/main" val="0"/>
              </a:ext>
            </a:extLst>
          </a:blip>
          <a:srcRect/>
          <a:stretch>
            <a:fillRect/>
          </a:stretch>
        </p:blipFill>
        <p:spPr bwMode="auto">
          <a:xfrm>
            <a:off x="3109277" y="1105736"/>
            <a:ext cx="5973445" cy="4809490"/>
          </a:xfrm>
          <a:prstGeom prst="rect">
            <a:avLst/>
          </a:prstGeom>
          <a:noFill/>
          <a:ln>
            <a:noFill/>
          </a:ln>
        </p:spPr>
      </p:pic>
      <p:sp>
        <p:nvSpPr>
          <p:cNvPr id="5" name="Ellipse 4"/>
          <p:cNvSpPr/>
          <p:nvPr/>
        </p:nvSpPr>
        <p:spPr>
          <a:xfrm>
            <a:off x="3648548" y="4119326"/>
            <a:ext cx="1149790" cy="58847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5365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3</a:t>
            </a:fld>
            <a:endParaRPr lang="en-US" dirty="0"/>
          </a:p>
        </p:txBody>
      </p:sp>
      <p:sp>
        <p:nvSpPr>
          <p:cNvPr id="3" name="Titel 2"/>
          <p:cNvSpPr>
            <a:spLocks noGrp="1"/>
          </p:cNvSpPr>
          <p:nvPr>
            <p:ph type="title"/>
          </p:nvPr>
        </p:nvSpPr>
        <p:spPr>
          <a:xfrm>
            <a:off x="587374" y="370290"/>
            <a:ext cx="11323981" cy="1474385"/>
          </a:xfrm>
        </p:spPr>
        <p:txBody>
          <a:bodyPr/>
          <a:lstStyle/>
          <a:p>
            <a:r>
              <a:rPr lang="da-DK" sz="3200" dirty="0"/>
              <a:t>Kvalitetsområdet for rekruttering og studiestart har fokus på:</a:t>
            </a:r>
          </a:p>
        </p:txBody>
      </p:sp>
      <p:sp>
        <p:nvSpPr>
          <p:cNvPr id="4" name="Pladsholder til tekst 3"/>
          <p:cNvSpPr>
            <a:spLocks noGrp="1"/>
          </p:cNvSpPr>
          <p:nvPr>
            <p:ph type="body" sz="quarter" idx="12"/>
          </p:nvPr>
        </p:nvSpPr>
        <p:spPr>
          <a:xfrm>
            <a:off x="775089" y="1844675"/>
            <a:ext cx="8792296" cy="4924183"/>
          </a:xfrm>
        </p:spPr>
        <p:txBody>
          <a:bodyPr>
            <a:normAutofit/>
          </a:bodyPr>
          <a:lstStyle/>
          <a:p>
            <a:pPr marL="0" lvl="0" indent="0">
              <a:buNone/>
            </a:pPr>
            <a:r>
              <a:rPr lang="da-DK" sz="1800" b="1" dirty="0"/>
              <a:t>Kvalitetsarbejdet relateret til:</a:t>
            </a:r>
          </a:p>
          <a:p>
            <a:pPr marL="361950" lvl="0" indent="-361950">
              <a:lnSpc>
                <a:spcPct val="100000"/>
              </a:lnSpc>
              <a:spcBef>
                <a:spcPts val="1800"/>
              </a:spcBef>
            </a:pPr>
            <a:r>
              <a:rPr lang="da-DK" sz="2000" dirty="0"/>
              <a:t>Rekrutteringsaktiviteter sikrer et bæredygtigt optag på uddannelserne</a:t>
            </a:r>
          </a:p>
          <a:p>
            <a:pPr marL="361950" lvl="0" indent="-361950">
              <a:lnSpc>
                <a:spcPct val="100000"/>
              </a:lnSpc>
              <a:spcBef>
                <a:spcPts val="1800"/>
              </a:spcBef>
            </a:pPr>
            <a:r>
              <a:rPr lang="da-DK" sz="2000" dirty="0"/>
              <a:t>Gode brobygningsforløb, informationer på hjemmesiden, og  vejledning af potentielle studerende, så de træffer et bevidst valg af uddannelse</a:t>
            </a:r>
          </a:p>
          <a:p>
            <a:pPr marL="361950" lvl="0" indent="-361950">
              <a:lnSpc>
                <a:spcPct val="100000"/>
              </a:lnSpc>
              <a:spcBef>
                <a:spcPts val="1800"/>
              </a:spcBef>
            </a:pPr>
            <a:r>
              <a:rPr lang="da-DK" sz="2000" dirty="0"/>
              <a:t>Tilrettelæggelse, gennemførelse og evaluering af studiestarten, hvor der er  fokus på faglig, og social integration samt et godt studiemiljø</a:t>
            </a:r>
          </a:p>
          <a:p>
            <a:pPr marL="361950" lvl="0" indent="-361950">
              <a:lnSpc>
                <a:spcPct val="100000"/>
              </a:lnSpc>
              <a:spcBef>
                <a:spcPts val="1800"/>
              </a:spcBef>
            </a:pPr>
            <a:r>
              <a:rPr lang="da-DK" sz="2000" dirty="0"/>
              <a:t>Udvikle studiestarten ud fra evalueringer med studerende</a:t>
            </a:r>
          </a:p>
          <a:p>
            <a:pPr marL="361950" lvl="0" indent="-361950">
              <a:lnSpc>
                <a:spcPct val="100000"/>
              </a:lnSpc>
              <a:spcBef>
                <a:spcPts val="1800"/>
              </a:spcBef>
            </a:pPr>
            <a:r>
              <a:rPr lang="da-DK" sz="2000" dirty="0"/>
              <a:t>Udmelde studerende, der ikke er startet på uddannelsen inden for den første måned, da de ikke skal tælle med i frafald over første studieår</a:t>
            </a:r>
          </a:p>
          <a:p>
            <a:pPr marL="361950" indent="-361950">
              <a:buNone/>
            </a:pPr>
            <a:endParaRPr lang="da-DK" sz="2400" dirty="0"/>
          </a:p>
        </p:txBody>
      </p:sp>
      <p:sp>
        <p:nvSpPr>
          <p:cNvPr id="13" name="Sky 12"/>
          <p:cNvSpPr/>
          <p:nvPr/>
        </p:nvSpPr>
        <p:spPr>
          <a:xfrm>
            <a:off x="9318073" y="4728109"/>
            <a:ext cx="2709438" cy="1731887"/>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a:solidFill>
                  <a:schemeClr val="tx1"/>
                </a:solidFill>
              </a:rPr>
              <a:t>Evaluering af studiestarten med de nye studerende giver input til udviklingen af denne</a:t>
            </a:r>
          </a:p>
        </p:txBody>
      </p:sp>
      <p:sp>
        <p:nvSpPr>
          <p:cNvPr id="14" name="Sky 13"/>
          <p:cNvSpPr/>
          <p:nvPr/>
        </p:nvSpPr>
        <p:spPr>
          <a:xfrm>
            <a:off x="9142474" y="1428828"/>
            <a:ext cx="2885037" cy="1731887"/>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a:solidFill>
                  <a:schemeClr val="tx1"/>
                </a:solidFill>
              </a:rPr>
              <a:t>En veltilrettelagt studiestart har stor betydning for </a:t>
            </a:r>
            <a:r>
              <a:rPr lang="da-DK" sz="1400" i="1" dirty="0" err="1">
                <a:solidFill>
                  <a:schemeClr val="tx1"/>
                </a:solidFill>
              </a:rPr>
              <a:t>stude-rendes</a:t>
            </a:r>
            <a:r>
              <a:rPr lang="da-DK" sz="1400" i="1" dirty="0">
                <a:solidFill>
                  <a:schemeClr val="tx1"/>
                </a:solidFill>
              </a:rPr>
              <a:t> fastholdelse på og gennemførelse af uddannelsen </a:t>
            </a:r>
          </a:p>
        </p:txBody>
      </p:sp>
    </p:spTree>
    <p:extLst>
      <p:ext uri="{BB962C8B-B14F-4D97-AF65-F5344CB8AC3E}">
        <p14:creationId xmlns:p14="http://schemas.microsoft.com/office/powerpoint/2010/main" val="286561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4</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Målsætninger, standarder og indikatorer</a:t>
            </a:r>
            <a:br>
              <a:rPr lang="da-DK" sz="3200" dirty="0"/>
            </a:br>
            <a:endParaRPr lang="da-DK" sz="1800" dirty="0">
              <a:solidFill>
                <a:srgbClr val="C00000"/>
              </a:solidFill>
            </a:endParaRPr>
          </a:p>
        </p:txBody>
      </p:sp>
      <p:graphicFrame>
        <p:nvGraphicFramePr>
          <p:cNvPr id="5" name="Tabel 4"/>
          <p:cNvGraphicFramePr>
            <a:graphicFrameLocks noGrp="1"/>
          </p:cNvGraphicFramePr>
          <p:nvPr>
            <p:extLst>
              <p:ext uri="{D42A27DB-BD31-4B8C-83A1-F6EECF244321}">
                <p14:modId xmlns:p14="http://schemas.microsoft.com/office/powerpoint/2010/main" val="299059728"/>
              </p:ext>
            </p:extLst>
          </p:nvPr>
        </p:nvGraphicFramePr>
        <p:xfrm>
          <a:off x="587374" y="1581149"/>
          <a:ext cx="11064437" cy="5044440"/>
        </p:xfrm>
        <a:graphic>
          <a:graphicData uri="http://schemas.openxmlformats.org/drawingml/2006/table">
            <a:tbl>
              <a:tblPr firstRow="1">
                <a:tableStyleId>{5C22544A-7EE6-4342-B048-85BDC9FD1C3A}</a:tableStyleId>
              </a:tblPr>
              <a:tblGrid>
                <a:gridCol w="1594511">
                  <a:extLst>
                    <a:ext uri="{9D8B030D-6E8A-4147-A177-3AD203B41FA5}">
                      <a16:colId xmlns:a16="http://schemas.microsoft.com/office/drawing/2014/main" val="2991910923"/>
                    </a:ext>
                  </a:extLst>
                </a:gridCol>
                <a:gridCol w="2471596">
                  <a:extLst>
                    <a:ext uri="{9D8B030D-6E8A-4147-A177-3AD203B41FA5}">
                      <a16:colId xmlns:a16="http://schemas.microsoft.com/office/drawing/2014/main" val="4167422142"/>
                    </a:ext>
                  </a:extLst>
                </a:gridCol>
                <a:gridCol w="3838669">
                  <a:extLst>
                    <a:ext uri="{9D8B030D-6E8A-4147-A177-3AD203B41FA5}">
                      <a16:colId xmlns:a16="http://schemas.microsoft.com/office/drawing/2014/main" val="2542062904"/>
                    </a:ext>
                  </a:extLst>
                </a:gridCol>
                <a:gridCol w="914400">
                  <a:extLst>
                    <a:ext uri="{9D8B030D-6E8A-4147-A177-3AD203B41FA5}">
                      <a16:colId xmlns:a16="http://schemas.microsoft.com/office/drawing/2014/main" val="2969573861"/>
                    </a:ext>
                  </a:extLst>
                </a:gridCol>
                <a:gridCol w="2245261">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Indikatorer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471213">
                <a:tc rowSpan="2">
                  <a:txBody>
                    <a:bodyPr/>
                    <a:lstStyle/>
                    <a:p>
                      <a:pPr algn="l" fontAlgn="t"/>
                      <a:r>
                        <a:rPr lang="da-DK" sz="1300" u="none" strike="noStrike" dirty="0">
                          <a:effectLst/>
                        </a:rPr>
                        <a:t>1.1 Universitetets rekruttering af nye studerende sikrer et bæredygtigt optag på uddannelserne. </a:t>
                      </a:r>
                      <a:br>
                        <a:rPr lang="da-DK" sz="1300" u="none" strike="noStrike" dirty="0">
                          <a:effectLst/>
                        </a:rPr>
                      </a:b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rowSpan="2">
                  <a:txBody>
                    <a:bodyPr/>
                    <a:lstStyle/>
                    <a:p>
                      <a:pPr algn="l" fontAlgn="t"/>
                      <a:r>
                        <a:rPr lang="da-DK" sz="1300" b="0" i="0" u="none" strike="noStrike" dirty="0">
                          <a:solidFill>
                            <a:schemeClr val="tx1">
                              <a:lumMod val="75000"/>
                            </a:schemeClr>
                          </a:solidFill>
                          <a:effectLst/>
                          <a:latin typeface="+mn-lt"/>
                        </a:rPr>
                        <a:t>1.1.1 Universitetet gennem-fører rekrutteringsaktivitet-er, der skal sikre, at optaget på de enkelte uddannelser er bæredygtigt, herunder i forhold til uddannelsernes kvalitet og samfundets behov.</a:t>
                      </a:r>
                    </a:p>
                  </a:txBody>
                  <a:tcPr marL="45720" marR="45720"/>
                </a:tc>
                <a:tc>
                  <a:txBody>
                    <a:bodyPr/>
                    <a:lstStyle/>
                    <a:p>
                      <a:pPr algn="l" fontAlgn="t"/>
                      <a:r>
                        <a:rPr lang="da-DK" sz="1300" b="0" i="0" u="none" strike="noStrike" dirty="0">
                          <a:solidFill>
                            <a:schemeClr val="tx1">
                              <a:lumMod val="75000"/>
                            </a:schemeClr>
                          </a:solidFill>
                          <a:effectLst/>
                          <a:latin typeface="+mn-lt"/>
                        </a:rPr>
                        <a:t>Antal </a:t>
                      </a:r>
                      <a:r>
                        <a:rPr lang="da-DK" sz="1300" b="1" i="1" u="none" strike="noStrike" dirty="0">
                          <a:solidFill>
                            <a:schemeClr val="tx1">
                              <a:lumMod val="75000"/>
                            </a:schemeClr>
                          </a:solidFill>
                          <a:effectLst/>
                          <a:latin typeface="+mn-lt"/>
                        </a:rPr>
                        <a:t>optagne</a:t>
                      </a:r>
                      <a:r>
                        <a:rPr lang="da-DK" sz="1300" b="0" i="0" u="none" strike="noStrike" dirty="0">
                          <a:solidFill>
                            <a:schemeClr val="tx1">
                              <a:lumMod val="75000"/>
                            </a:schemeClr>
                          </a:solidFill>
                          <a:effectLst/>
                          <a:latin typeface="+mn-lt"/>
                        </a:rPr>
                        <a:t> studerende</a:t>
                      </a:r>
                    </a:p>
                    <a:p>
                      <a:pPr algn="l" fontAlgn="t"/>
                      <a:endParaRPr lang="da-DK" sz="1300" b="0" i="0" u="none" strike="noStrike" dirty="0">
                        <a:solidFill>
                          <a:schemeClr val="tx1">
                            <a:lumMod val="75000"/>
                          </a:schemeClr>
                        </a:solidFill>
                        <a:effectLst/>
                        <a:latin typeface="+mn-lt"/>
                      </a:endParaRPr>
                    </a:p>
                  </a:txBody>
                  <a:tcPr marL="45720" marR="45720"/>
                </a:tc>
                <a:tc>
                  <a:txBody>
                    <a:bodyPr/>
                    <a:lstStyle/>
                    <a:p>
                      <a:pPr algn="l" fontAlgn="t"/>
                      <a:r>
                        <a:rPr lang="it-IT" sz="1100" u="none" strike="noStrike" dirty="0">
                          <a:solidFill>
                            <a:schemeClr val="tx1">
                              <a:lumMod val="75000"/>
                            </a:schemeClr>
                          </a:solidFill>
                          <a:effectLst/>
                          <a:latin typeface="+mn-lt"/>
                        </a:rPr>
                        <a:t>PBA, BA, KA, MA og DI</a:t>
                      </a:r>
                      <a:endParaRPr lang="it-IT" sz="1100" b="0" i="0" u="none" strike="noStrike" dirty="0">
                        <a:solidFill>
                          <a:schemeClr val="tx1">
                            <a:lumMod val="75000"/>
                          </a:schemeClr>
                        </a:solidFill>
                        <a:effectLst/>
                        <a:latin typeface="+mn-lt"/>
                      </a:endParaRPr>
                    </a:p>
                  </a:txBody>
                  <a:tcPr marL="45720" marR="45720"/>
                </a:tc>
                <a:tc>
                  <a:txBody>
                    <a:bodyPr/>
                    <a:lstStyle/>
                    <a:p>
                      <a:pPr marL="0" indent="0" algn="l" fontAlgn="t"/>
                      <a:r>
                        <a:rPr lang="da-DK" sz="1100" u="none" strike="noStrike" dirty="0">
                          <a:solidFill>
                            <a:schemeClr val="tx1">
                              <a:lumMod val="75000"/>
                            </a:schemeClr>
                          </a:solidFill>
                          <a:effectLst/>
                          <a:latin typeface="+mn-lt"/>
                        </a:rPr>
                        <a:t>Hvert 2. år i:</a:t>
                      </a:r>
                    </a:p>
                    <a:p>
                      <a:pPr marL="0" indent="0" algn="l" fontAlgn="t"/>
                      <a:r>
                        <a:rPr lang="da-DK" sz="1100" u="none" strike="noStrike" dirty="0">
                          <a:solidFill>
                            <a:schemeClr val="tx1">
                              <a:lumMod val="75000"/>
                            </a:schemeClr>
                          </a:solidFill>
                          <a:effectLst/>
                          <a:latin typeface="+mn-lt"/>
                        </a:rPr>
                        <a:t> - Fælles Service-beretning</a:t>
                      </a:r>
                    </a:p>
                    <a:p>
                      <a:pPr algn="l" fontAlgn="t"/>
                      <a:r>
                        <a:rPr lang="da-DK" sz="1100" u="none" strike="noStrike" dirty="0">
                          <a:solidFill>
                            <a:schemeClr val="tx1">
                              <a:lumMod val="75000"/>
                            </a:schemeClr>
                          </a:solidFill>
                          <a:effectLst/>
                          <a:latin typeface="+mn-lt"/>
                        </a:rPr>
                        <a:t>Årligt i:</a:t>
                      </a:r>
                      <a:br>
                        <a:rPr lang="da-DK" sz="1100" u="none" strike="noStrike" dirty="0">
                          <a:solidFill>
                            <a:schemeClr val="tx1">
                              <a:lumMod val="75000"/>
                            </a:schemeClr>
                          </a:solidFill>
                          <a:effectLst/>
                          <a:latin typeface="+mn-lt"/>
                        </a:rPr>
                      </a:br>
                      <a:r>
                        <a:rPr lang="da-DK" sz="1100" u="none" strike="noStrike" baseline="0" dirty="0">
                          <a:solidFill>
                            <a:schemeClr val="tx1">
                              <a:lumMod val="75000"/>
                            </a:schemeClr>
                          </a:solidFill>
                          <a:effectLst/>
                          <a:latin typeface="+mn-lt"/>
                        </a:rPr>
                        <a:t> - </a:t>
                      </a:r>
                      <a:r>
                        <a:rPr lang="da-DK" sz="1100" u="none" strike="noStrike" dirty="0">
                          <a:solidFill>
                            <a:schemeClr val="tx1">
                              <a:lumMod val="75000"/>
                            </a:schemeClr>
                          </a:solidFill>
                          <a:effectLst/>
                          <a:latin typeface="+mn-lt"/>
                        </a:rPr>
                        <a:t>Kvalitetsstatus eller</a:t>
                      </a:r>
                    </a:p>
                    <a:p>
                      <a:pPr algn="l" fontAlgn="t"/>
                      <a:r>
                        <a:rPr lang="da-DK" sz="1100" u="none" strike="noStrike" dirty="0">
                          <a:solidFill>
                            <a:schemeClr val="tx1">
                              <a:lumMod val="75000"/>
                            </a:schemeClr>
                          </a:solidFill>
                          <a:effectLst/>
                          <a:latin typeface="+mn-lt"/>
                        </a:rPr>
                        <a:t>   kvalitetsrapport eller</a:t>
                      </a:r>
                    </a:p>
                    <a:p>
                      <a:pPr algn="l" fontAlgn="t"/>
                      <a:r>
                        <a:rPr lang="da-DK" sz="1100" u="none" strike="noStrike" dirty="0">
                          <a:solidFill>
                            <a:schemeClr val="tx1">
                              <a:lumMod val="75000"/>
                            </a:schemeClr>
                          </a:solidFill>
                          <a:effectLst/>
                          <a:latin typeface="+mn-lt"/>
                        </a:rPr>
                        <a:t>   uddannelsesevalueringsrapport</a:t>
                      </a:r>
                      <a:endParaRPr lang="da-DK" sz="1100" b="0" i="0" u="none" strike="noStrike" dirty="0">
                        <a:solidFill>
                          <a:schemeClr val="tx1">
                            <a:lumMod val="75000"/>
                          </a:schemeClr>
                        </a:solidFill>
                        <a:effectLst/>
                        <a:latin typeface="+mn-lt"/>
                      </a:endParaRPr>
                    </a:p>
                  </a:txBody>
                  <a:tcPr marL="45720" marR="45720"/>
                </a:tc>
                <a:extLst>
                  <a:ext uri="{0D108BD9-81ED-4DB2-BD59-A6C34878D82A}">
                    <a16:rowId xmlns:a16="http://schemas.microsoft.com/office/drawing/2014/main" val="1501675908"/>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b="0" i="0" u="none" strike="noStrike" dirty="0">
                          <a:solidFill>
                            <a:schemeClr val="tx1">
                              <a:lumMod val="75000"/>
                            </a:schemeClr>
                          </a:solidFill>
                          <a:effectLst/>
                          <a:latin typeface="+mn-lt"/>
                        </a:rPr>
                        <a:t>Der gennemføres relevante </a:t>
                      </a:r>
                      <a:r>
                        <a:rPr lang="da-DK" sz="1300" b="1" i="1" u="none" strike="noStrike" dirty="0">
                          <a:solidFill>
                            <a:schemeClr val="tx1">
                              <a:lumMod val="75000"/>
                            </a:schemeClr>
                          </a:solidFill>
                          <a:effectLst/>
                          <a:latin typeface="+mn-lt"/>
                        </a:rPr>
                        <a:t>rekrutteringsaktiviteter</a:t>
                      </a:r>
                    </a:p>
                  </a:txBody>
                  <a:tcPr marL="45720" marR="45720"/>
                </a:tc>
                <a:tc>
                  <a:txBody>
                    <a:bodyPr/>
                    <a:lstStyle/>
                    <a:p>
                      <a:pPr algn="l" fontAlgn="t"/>
                      <a:r>
                        <a:rPr lang="it-IT" sz="1100" u="none" strike="noStrike" dirty="0">
                          <a:solidFill>
                            <a:schemeClr val="tx1">
                              <a:lumMod val="75000"/>
                            </a:schemeClr>
                          </a:solidFill>
                          <a:effectLst/>
                          <a:latin typeface="+mn-lt"/>
                        </a:rPr>
                        <a:t>PBA, BA</a:t>
                      </a:r>
                      <a:r>
                        <a:rPr lang="it-IT" sz="1100" u="none" strike="noStrike" baseline="0" dirty="0">
                          <a:solidFill>
                            <a:schemeClr val="tx1">
                              <a:lumMod val="75000"/>
                            </a:schemeClr>
                          </a:solidFill>
                          <a:effectLst/>
                          <a:latin typeface="+mn-lt"/>
                        </a:rPr>
                        <a:t> og </a:t>
                      </a:r>
                      <a:r>
                        <a:rPr lang="it-IT" sz="1100" u="none" strike="noStrike" dirty="0">
                          <a:solidFill>
                            <a:schemeClr val="tx1">
                              <a:lumMod val="75000"/>
                            </a:schemeClr>
                          </a:solidFill>
                          <a:effectLst/>
                          <a:latin typeface="+mn-lt"/>
                        </a:rPr>
                        <a:t>KA</a:t>
                      </a:r>
                      <a:endParaRPr lang="it-IT" sz="1100" b="0" i="0" u="none" strike="noStrike" dirty="0">
                        <a:solidFill>
                          <a:schemeClr val="tx1">
                            <a:lumMod val="75000"/>
                          </a:schemeClr>
                        </a:solidFill>
                        <a:effectLst/>
                        <a:latin typeface="+mn-lt"/>
                      </a:endParaRPr>
                    </a:p>
                  </a:txBody>
                  <a:tcPr marL="45720" marR="45720"/>
                </a:tc>
                <a:tc>
                  <a:txBody>
                    <a:bodyPr/>
                    <a:lstStyle/>
                    <a:p>
                      <a:pPr marL="0" indent="0" algn="l" fontAlgn="t"/>
                      <a:r>
                        <a:rPr lang="da-DK" sz="1100" u="none" strike="noStrike" dirty="0">
                          <a:solidFill>
                            <a:schemeClr val="tx1">
                              <a:lumMod val="75000"/>
                            </a:schemeClr>
                          </a:solidFill>
                          <a:effectLst/>
                          <a:latin typeface="+mn-lt"/>
                        </a:rPr>
                        <a:t>Hvert 2. år i:</a:t>
                      </a:r>
                    </a:p>
                    <a:p>
                      <a:pPr marL="0" indent="0" algn="l" fontAlgn="t"/>
                      <a:r>
                        <a:rPr lang="da-DK" sz="1100" u="none" strike="noStrike" dirty="0">
                          <a:solidFill>
                            <a:schemeClr val="tx1">
                              <a:lumMod val="75000"/>
                            </a:schemeClr>
                          </a:solidFill>
                          <a:effectLst/>
                          <a:latin typeface="+mn-lt"/>
                        </a:rPr>
                        <a:t> - Fælles Service-beretning</a:t>
                      </a:r>
                    </a:p>
                    <a:p>
                      <a:pPr marL="0" indent="0" algn="l" fontAlgn="t"/>
                      <a:r>
                        <a:rPr lang="da-DK" sz="1100" u="none" strike="noStrike" dirty="0">
                          <a:solidFill>
                            <a:schemeClr val="tx1">
                              <a:lumMod val="75000"/>
                            </a:schemeClr>
                          </a:solidFill>
                          <a:effectLst/>
                          <a:latin typeface="+mn-lt"/>
                        </a:rPr>
                        <a:t>Hvert 6. år i:</a:t>
                      </a:r>
                    </a:p>
                    <a:p>
                      <a:pPr marL="0" indent="0" algn="l" fontAlgn="t"/>
                      <a:r>
                        <a:rPr lang="da-DK" sz="1100" u="none" strike="noStrike" dirty="0">
                          <a:solidFill>
                            <a:schemeClr val="tx1">
                              <a:lumMod val="75000"/>
                            </a:schemeClr>
                          </a:solidFill>
                          <a:effectLst/>
                          <a:latin typeface="+mn-lt"/>
                        </a:rPr>
                        <a:t> - Uddannelsesevalueringsrapport</a:t>
                      </a:r>
                    </a:p>
                  </a:txBody>
                  <a:tcPr marL="45720" marR="45720"/>
                </a:tc>
                <a:extLst>
                  <a:ext uri="{0D108BD9-81ED-4DB2-BD59-A6C34878D82A}">
                    <a16:rowId xmlns:a16="http://schemas.microsoft.com/office/drawing/2014/main" val="1382889215"/>
                  </a:ext>
                </a:extLst>
              </a:tr>
              <a:tr h="685800">
                <a:tc rowSpan="4">
                  <a:txBody>
                    <a:bodyPr/>
                    <a:lstStyle/>
                    <a:p>
                      <a:pPr algn="l" fontAlgn="t"/>
                      <a:r>
                        <a:rPr lang="da-DK" sz="1300" u="none" strike="noStrike" dirty="0">
                          <a:effectLst/>
                        </a:rPr>
                        <a:t>1.2 Potentielle studerende får mulighed for at træffe et bevidst uddannelsesvalg på et velinformeret og sagligt grundlag.</a:t>
                      </a:r>
                      <a:endParaRPr lang="da-DK" sz="1300" b="0" i="0" u="none" strike="noStrike" dirty="0">
                        <a:solidFill>
                          <a:srgbClr val="000000"/>
                        </a:solidFill>
                        <a:effectLst/>
                        <a:latin typeface="Calibri" panose="020F0502020204030204" pitchFamily="34" charset="0"/>
                      </a:endParaRPr>
                    </a:p>
                  </a:txBody>
                  <a:tcPr marL="45720" marR="45720"/>
                </a:tc>
                <a:tc rowSpan="2">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a:solidFill>
                            <a:schemeClr val="tx1">
                              <a:lumMod val="75000"/>
                            </a:schemeClr>
                          </a:solidFill>
                          <a:effectLst/>
                          <a:latin typeface="+mn-lt"/>
                        </a:rPr>
                        <a:t>1.2.1 Universitetet tilbyder brobygningsaktiviteter og disse evalueres. </a:t>
                      </a:r>
                      <a:endParaRPr lang="da-DK" sz="1300" b="0" i="0" u="none" strike="noStrike" dirty="0">
                        <a:solidFill>
                          <a:schemeClr val="tx1">
                            <a:lumMod val="75000"/>
                          </a:schemeClr>
                        </a:solidFill>
                        <a:effectLst/>
                        <a:latin typeface="Calibri" panose="020F0502020204030204" pitchFamily="34" charset="0"/>
                      </a:endParaRPr>
                    </a:p>
                  </a:txBody>
                  <a:tcPr marL="45720" marR="45720"/>
                </a:tc>
                <a:tc>
                  <a:txBody>
                    <a:bodyPr/>
                    <a:lstStyle/>
                    <a:p>
                      <a:pPr algn="l" fontAlgn="t"/>
                      <a:r>
                        <a:rPr lang="da-DK" sz="1300" b="0" i="0" u="none" strike="noStrike" dirty="0">
                          <a:solidFill>
                            <a:schemeClr val="tx1">
                              <a:lumMod val="75000"/>
                            </a:schemeClr>
                          </a:solidFill>
                          <a:effectLst/>
                          <a:latin typeface="+mn-lt"/>
                        </a:rPr>
                        <a:t>Andelen af deltagerne i studiepraktik, der angiver, at </a:t>
                      </a:r>
                      <a:r>
                        <a:rPr lang="da-DK" sz="1300" b="1" i="1" u="none" strike="noStrike" dirty="0">
                          <a:solidFill>
                            <a:schemeClr val="tx1">
                              <a:lumMod val="75000"/>
                            </a:schemeClr>
                          </a:solidFill>
                          <a:effectLst/>
                          <a:latin typeface="+mn-lt"/>
                        </a:rPr>
                        <a:t>studiepraktikken har gjort dem klogere på deres uddannelsesvalg</a:t>
                      </a:r>
                    </a:p>
                  </a:txBody>
                  <a:tcPr marL="45720" marR="45720"/>
                </a:tc>
                <a:tc>
                  <a:txBody>
                    <a:bodyPr/>
                    <a:lstStyle/>
                    <a:p>
                      <a:pPr algn="l" fontAlgn="t"/>
                      <a:r>
                        <a:rPr lang="it-IT" sz="1100" b="0" i="0" u="none" strike="noStrike" dirty="0">
                          <a:solidFill>
                            <a:schemeClr val="tx1">
                              <a:lumMod val="75000"/>
                            </a:schemeClr>
                          </a:solidFill>
                          <a:effectLst/>
                          <a:latin typeface="+mn-lt"/>
                        </a:rPr>
                        <a:t>PBA og BA</a:t>
                      </a:r>
                    </a:p>
                  </a:txBody>
                  <a:tcPr marL="45720" marR="45720"/>
                </a:tc>
                <a:tc>
                  <a:txBody>
                    <a:bodyPr/>
                    <a:lstStyle/>
                    <a:p>
                      <a:pPr marL="0" indent="0" algn="l" fontAlgn="t"/>
                      <a:r>
                        <a:rPr lang="da-DK" sz="1100" u="none" strike="noStrike" dirty="0">
                          <a:solidFill>
                            <a:schemeClr val="tx1">
                              <a:lumMod val="75000"/>
                            </a:schemeClr>
                          </a:solidFill>
                          <a:effectLst/>
                          <a:latin typeface="+mn-lt"/>
                        </a:rPr>
                        <a:t>Hvert 2. år i:</a:t>
                      </a:r>
                    </a:p>
                    <a:p>
                      <a:pPr marL="0" indent="0" algn="l" fontAlgn="t"/>
                      <a:r>
                        <a:rPr lang="da-DK" sz="1100" u="none" strike="noStrike" dirty="0">
                          <a:solidFill>
                            <a:schemeClr val="tx1">
                              <a:lumMod val="75000"/>
                            </a:schemeClr>
                          </a:solidFill>
                          <a:effectLst/>
                          <a:latin typeface="+mn-lt"/>
                        </a:rPr>
                        <a:t> - Fælles Service-beretning</a:t>
                      </a:r>
                    </a:p>
                    <a:p>
                      <a:pPr marL="0" indent="0" algn="l" fontAlgn="t"/>
                      <a:endParaRPr lang="da-DK" sz="1100" b="0" i="0" u="none" strike="noStrike" dirty="0">
                        <a:solidFill>
                          <a:schemeClr val="tx1">
                            <a:lumMod val="75000"/>
                          </a:schemeClr>
                        </a:solidFill>
                        <a:effectLst/>
                        <a:latin typeface="+mn-lt"/>
                      </a:endParaRPr>
                    </a:p>
                  </a:txBody>
                  <a:tcPr marL="45720" marR="45720"/>
                </a:tc>
                <a:extLst>
                  <a:ext uri="{0D108BD9-81ED-4DB2-BD59-A6C34878D82A}">
                    <a16:rowId xmlns:a16="http://schemas.microsoft.com/office/drawing/2014/main" val="1017657178"/>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b="1" i="1" u="none" strike="noStrike" dirty="0">
                          <a:solidFill>
                            <a:schemeClr val="tx1">
                              <a:lumMod val="75000"/>
                            </a:schemeClr>
                          </a:solidFill>
                          <a:effectLst/>
                          <a:latin typeface="+mn-lt"/>
                        </a:rPr>
                        <a:t>Evaluering af "Åbent hus" arrangement</a:t>
                      </a: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it-IT" sz="1100" b="0" i="0" u="none" strike="noStrike" dirty="0">
                          <a:solidFill>
                            <a:schemeClr val="tx1">
                              <a:lumMod val="75000"/>
                            </a:schemeClr>
                          </a:solidFill>
                          <a:effectLst/>
                          <a:latin typeface="+mn-lt"/>
                        </a:rPr>
                        <a:t>PBA og BA</a:t>
                      </a:r>
                    </a:p>
                    <a:p>
                      <a:pPr algn="l" fontAlgn="t"/>
                      <a:endParaRPr lang="it-IT" sz="1100" b="0" i="0" u="none" strike="noStrike" dirty="0">
                        <a:solidFill>
                          <a:schemeClr val="tx1">
                            <a:lumMod val="75000"/>
                          </a:schemeClr>
                        </a:solidFill>
                        <a:effectLst/>
                        <a:latin typeface="+mn-lt"/>
                      </a:endParaRPr>
                    </a:p>
                  </a:txBody>
                  <a:tcPr marL="45720" marR="45720"/>
                </a:tc>
                <a:tc>
                  <a:txBody>
                    <a:bodyPr/>
                    <a:lstStyle/>
                    <a:p>
                      <a:pPr marL="0" indent="0" algn="l" fontAlgn="t"/>
                      <a:r>
                        <a:rPr lang="da-DK" sz="1100" u="none" strike="noStrike" dirty="0">
                          <a:solidFill>
                            <a:schemeClr val="tx1">
                              <a:lumMod val="75000"/>
                            </a:schemeClr>
                          </a:solidFill>
                          <a:effectLst/>
                          <a:latin typeface="+mn-lt"/>
                        </a:rPr>
                        <a:t>Hvert 2. år i:</a:t>
                      </a:r>
                    </a:p>
                    <a:p>
                      <a:pPr marL="0" indent="0" algn="l" fontAlgn="t"/>
                      <a:r>
                        <a:rPr lang="da-DK" sz="1100" u="none" strike="noStrike" dirty="0">
                          <a:solidFill>
                            <a:schemeClr val="tx1">
                              <a:lumMod val="75000"/>
                            </a:schemeClr>
                          </a:solidFill>
                          <a:effectLst/>
                          <a:latin typeface="+mn-lt"/>
                        </a:rPr>
                        <a:t> - Fælles Service-beretning</a:t>
                      </a:r>
                      <a:endParaRPr lang="da-DK" sz="1100" b="0" i="0" u="none" strike="noStrike" dirty="0">
                        <a:solidFill>
                          <a:schemeClr val="tx1">
                            <a:lumMod val="75000"/>
                          </a:schemeClr>
                        </a:solidFill>
                        <a:effectLst/>
                        <a:latin typeface="+mn-lt"/>
                      </a:endParaRPr>
                    </a:p>
                  </a:txBody>
                  <a:tcPr marL="45720" marR="45720"/>
                </a:tc>
                <a:extLst>
                  <a:ext uri="{0D108BD9-81ED-4DB2-BD59-A6C34878D82A}">
                    <a16:rowId xmlns:a16="http://schemas.microsoft.com/office/drawing/2014/main" val="1173320619"/>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a:solidFill>
                            <a:schemeClr val="tx1">
                              <a:lumMod val="75000"/>
                            </a:schemeClr>
                          </a:solidFill>
                          <a:effectLst/>
                          <a:latin typeface="+mn-lt"/>
                        </a:rPr>
                        <a:t>1.2.2 Universitetet tilbyder central vejledning til potentielle ansøgere. </a:t>
                      </a:r>
                      <a:endParaRPr lang="da-DK" sz="1300" b="0" i="0" u="none" strike="noStrike" dirty="0">
                        <a:solidFill>
                          <a:schemeClr val="tx1">
                            <a:lumMod val="75000"/>
                          </a:schemeClr>
                        </a:solidFill>
                        <a:effectLst/>
                        <a:latin typeface="Calibri" panose="020F0502020204030204" pitchFamily="34" charset="0"/>
                      </a:endParaRPr>
                    </a:p>
                  </a:txBody>
                  <a:tcPr marL="45720" marR="45720"/>
                </a:tc>
                <a:tc>
                  <a:txBody>
                    <a:bodyPr/>
                    <a:lstStyle/>
                    <a:p>
                      <a:pPr algn="l" fontAlgn="t"/>
                      <a:r>
                        <a:rPr lang="da-DK" sz="1300" b="0" i="0" u="none" strike="noStrike" dirty="0">
                          <a:solidFill>
                            <a:schemeClr val="tx1">
                              <a:lumMod val="75000"/>
                            </a:schemeClr>
                          </a:solidFill>
                          <a:effectLst/>
                          <a:latin typeface="+mn-lt"/>
                        </a:rPr>
                        <a:t>Relevante </a:t>
                      </a:r>
                      <a:r>
                        <a:rPr lang="da-DK" sz="1300" b="1" i="1" u="none" strike="noStrike" dirty="0">
                          <a:solidFill>
                            <a:schemeClr val="tx1">
                              <a:lumMod val="75000"/>
                            </a:schemeClr>
                          </a:solidFill>
                          <a:effectLst/>
                          <a:latin typeface="+mn-lt"/>
                        </a:rPr>
                        <a:t>tilbud om central vejledning </a:t>
                      </a:r>
                      <a:r>
                        <a:rPr lang="da-DK" sz="1300" b="0" i="0" u="none" strike="noStrike" dirty="0">
                          <a:solidFill>
                            <a:schemeClr val="tx1">
                              <a:lumMod val="75000"/>
                            </a:schemeClr>
                          </a:solidFill>
                          <a:effectLst/>
                          <a:latin typeface="+mn-lt"/>
                        </a:rPr>
                        <a:t>formidles på www.aau.dk/uddannelser/studievejledning/</a:t>
                      </a:r>
                    </a:p>
                  </a:txBody>
                  <a:tcPr marL="45720" marR="45720"/>
                </a:tc>
                <a:tc>
                  <a:txBody>
                    <a:bodyPr/>
                    <a:lstStyle/>
                    <a:p>
                      <a:pPr algn="l" fontAlgn="t"/>
                      <a:r>
                        <a:rPr lang="it-IT" sz="1100" b="0" i="0" u="none" strike="noStrike" dirty="0">
                          <a:solidFill>
                            <a:schemeClr val="tx1">
                              <a:lumMod val="75000"/>
                            </a:schemeClr>
                          </a:solidFill>
                          <a:effectLst/>
                          <a:latin typeface="+mn-lt"/>
                        </a:rPr>
                        <a:t>PBA, BA og KA</a:t>
                      </a:r>
                    </a:p>
                  </a:txBody>
                  <a:tcPr marL="45720" marR="45720"/>
                </a:tc>
                <a:tc>
                  <a:txBody>
                    <a:bodyPr/>
                    <a:lstStyle/>
                    <a:p>
                      <a:pPr marL="0" indent="0" algn="l" fontAlgn="t"/>
                      <a:r>
                        <a:rPr lang="da-DK" sz="1100" u="none" strike="noStrike" dirty="0">
                          <a:solidFill>
                            <a:schemeClr val="tx1">
                              <a:lumMod val="75000"/>
                            </a:schemeClr>
                          </a:solidFill>
                          <a:effectLst/>
                          <a:latin typeface="+mn-lt"/>
                        </a:rPr>
                        <a:t>Hvert 2. år i:</a:t>
                      </a:r>
                    </a:p>
                    <a:p>
                      <a:pPr marL="0" indent="0" algn="l" fontAlgn="t"/>
                      <a:r>
                        <a:rPr lang="da-DK" sz="1100" u="none" strike="noStrike" dirty="0">
                          <a:solidFill>
                            <a:schemeClr val="tx1">
                              <a:lumMod val="75000"/>
                            </a:schemeClr>
                          </a:solidFill>
                          <a:effectLst/>
                          <a:latin typeface="+mn-lt"/>
                        </a:rPr>
                        <a:t> - Fælles Service-beretning</a:t>
                      </a:r>
                      <a:endParaRPr lang="da-DK" sz="1100" b="0" i="0" u="none" strike="noStrike" dirty="0">
                        <a:solidFill>
                          <a:schemeClr val="tx1">
                            <a:lumMod val="75000"/>
                          </a:schemeClr>
                        </a:solidFill>
                        <a:effectLst/>
                        <a:latin typeface="+mn-lt"/>
                      </a:endParaRPr>
                    </a:p>
                    <a:p>
                      <a:pPr marL="0" indent="0" algn="l" fontAlgn="t"/>
                      <a:endParaRPr lang="da-DK" sz="1100" b="0" i="0" u="none" strike="noStrike" dirty="0">
                        <a:solidFill>
                          <a:schemeClr val="tx1">
                            <a:lumMod val="75000"/>
                          </a:schemeClr>
                        </a:solidFill>
                        <a:effectLst/>
                        <a:latin typeface="+mn-lt"/>
                      </a:endParaRPr>
                    </a:p>
                  </a:txBody>
                  <a:tcPr marL="45720" marR="45720"/>
                </a:tc>
                <a:extLst>
                  <a:ext uri="{0D108BD9-81ED-4DB2-BD59-A6C34878D82A}">
                    <a16:rowId xmlns:a16="http://schemas.microsoft.com/office/drawing/2014/main" val="736948765"/>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a:solidFill>
                            <a:schemeClr val="tx1">
                              <a:lumMod val="75000"/>
                            </a:schemeClr>
                          </a:solidFill>
                          <a:effectLst/>
                          <a:latin typeface="+mn-lt"/>
                          <a:cs typeface="Calibri" panose="020F0502020204030204" pitchFamily="34" charset="0"/>
                        </a:rPr>
                        <a:t>1.2.3 Informationer om universi-tetets uddannelser formidles til potentielle studerende så de understøtter forventnings-afstemning og det rette match.</a:t>
                      </a:r>
                    </a:p>
                  </a:txBody>
                  <a:tcPr marL="45720" marR="45720"/>
                </a:tc>
                <a:tc>
                  <a:txBody>
                    <a:bodyPr/>
                    <a:lstStyle/>
                    <a:p>
                      <a:pPr algn="l" fontAlgn="t"/>
                      <a:r>
                        <a:rPr lang="da-DK" sz="1300" b="0" i="0" u="none" strike="noStrike" dirty="0">
                          <a:solidFill>
                            <a:schemeClr val="tx1">
                              <a:lumMod val="75000"/>
                            </a:schemeClr>
                          </a:solidFill>
                          <a:effectLst/>
                          <a:latin typeface="+mn-lt"/>
                        </a:rPr>
                        <a:t>Relevant </a:t>
                      </a:r>
                      <a:r>
                        <a:rPr lang="da-DK" sz="1300" b="1" i="1" u="none" strike="noStrike" dirty="0">
                          <a:solidFill>
                            <a:schemeClr val="tx1">
                              <a:lumMod val="75000"/>
                            </a:schemeClr>
                          </a:solidFill>
                          <a:effectLst/>
                          <a:latin typeface="+mn-lt"/>
                        </a:rPr>
                        <a:t>information om uddannelsen </a:t>
                      </a:r>
                      <a:r>
                        <a:rPr lang="da-DK" sz="1300" b="0" i="0" u="none" strike="noStrike" dirty="0">
                          <a:solidFill>
                            <a:schemeClr val="tx1">
                              <a:lumMod val="75000"/>
                            </a:schemeClr>
                          </a:solidFill>
                          <a:effectLst/>
                          <a:latin typeface="+mn-lt"/>
                        </a:rPr>
                        <a:t>formidles på www.aau.dk.</a:t>
                      </a: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it-IT" sz="1100" b="0" i="0" u="none" strike="noStrike" dirty="0">
                          <a:solidFill>
                            <a:schemeClr val="tx1">
                              <a:lumMod val="75000"/>
                            </a:schemeClr>
                          </a:solidFill>
                          <a:effectLst/>
                          <a:latin typeface="+mn-lt"/>
                        </a:rPr>
                        <a:t>PBA, BA og KA</a:t>
                      </a:r>
                    </a:p>
                    <a:p>
                      <a:pPr algn="l" fontAlgn="t"/>
                      <a:endParaRPr lang="it-IT" sz="1100" b="0" i="0" u="none" strike="noStrike" dirty="0">
                        <a:solidFill>
                          <a:schemeClr val="tx1">
                            <a:lumMod val="75000"/>
                          </a:schemeClr>
                        </a:solidFill>
                        <a:effectLst/>
                        <a:latin typeface="+mn-lt"/>
                      </a:endParaRPr>
                    </a:p>
                  </a:txBody>
                  <a:tcPr marL="45720" marR="45720"/>
                </a:tc>
                <a:tc>
                  <a:txBody>
                    <a:bodyPr/>
                    <a:lstStyle/>
                    <a:p>
                      <a:pPr marL="0" indent="0" algn="l" fontAlgn="t"/>
                      <a:r>
                        <a:rPr lang="da-DK" sz="1100" u="none" strike="noStrike" dirty="0">
                          <a:solidFill>
                            <a:schemeClr val="tx1">
                              <a:lumMod val="75000"/>
                            </a:schemeClr>
                          </a:solidFill>
                          <a:effectLst/>
                          <a:latin typeface="+mn-lt"/>
                        </a:rPr>
                        <a:t>Hvert 2. år i:</a:t>
                      </a:r>
                    </a:p>
                    <a:p>
                      <a:pPr marL="0" indent="0" algn="l" fontAlgn="t"/>
                      <a:r>
                        <a:rPr lang="da-DK" sz="1100" u="none" strike="noStrike" dirty="0">
                          <a:solidFill>
                            <a:schemeClr val="tx1">
                              <a:lumMod val="75000"/>
                            </a:schemeClr>
                          </a:solidFill>
                          <a:effectLst/>
                          <a:latin typeface="+mn-lt"/>
                        </a:rPr>
                        <a:t> - Fælles Service-beretning</a:t>
                      </a:r>
                    </a:p>
                    <a:p>
                      <a:pPr marL="0" indent="0" algn="l" fontAlgn="t"/>
                      <a:r>
                        <a:rPr lang="da-DK" sz="1100" u="none" strike="noStrike" dirty="0">
                          <a:solidFill>
                            <a:schemeClr val="tx1">
                              <a:lumMod val="75000"/>
                            </a:schemeClr>
                          </a:solidFill>
                          <a:effectLst/>
                          <a:latin typeface="+mn-lt"/>
                        </a:rPr>
                        <a:t>Hvert 6. år i:</a:t>
                      </a:r>
                    </a:p>
                    <a:p>
                      <a:pPr marL="0" indent="0" algn="l" fontAlgn="t"/>
                      <a:r>
                        <a:rPr lang="da-DK" sz="1100" u="none" strike="noStrike" dirty="0">
                          <a:solidFill>
                            <a:schemeClr val="tx1">
                              <a:lumMod val="75000"/>
                            </a:schemeClr>
                          </a:solidFill>
                          <a:effectLst/>
                          <a:latin typeface="+mn-lt"/>
                        </a:rPr>
                        <a:t> - Uddannelsesevalueringsrapport</a:t>
                      </a:r>
                    </a:p>
                    <a:p>
                      <a:pPr marL="0" indent="0" algn="l" fontAlgn="t"/>
                      <a:endParaRPr lang="da-DK" sz="1100" b="0" i="0" u="none" strike="noStrike" dirty="0">
                        <a:solidFill>
                          <a:schemeClr val="tx1">
                            <a:lumMod val="75000"/>
                          </a:schemeClr>
                        </a:solidFill>
                        <a:effectLst/>
                        <a:latin typeface="+mn-lt"/>
                      </a:endParaRPr>
                    </a:p>
                  </a:txBody>
                  <a:tcPr marL="45720" marR="45720"/>
                </a:tc>
                <a:extLst>
                  <a:ext uri="{0D108BD9-81ED-4DB2-BD59-A6C34878D82A}">
                    <a16:rowId xmlns:a16="http://schemas.microsoft.com/office/drawing/2014/main" val="4035595083"/>
                  </a:ext>
                </a:extLst>
              </a:tr>
            </a:tbl>
          </a:graphicData>
        </a:graphic>
      </p:graphicFrame>
    </p:spTree>
    <p:extLst>
      <p:ext uri="{BB962C8B-B14F-4D97-AF65-F5344CB8AC3E}">
        <p14:creationId xmlns:p14="http://schemas.microsoft.com/office/powerpoint/2010/main" val="160373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5</a:t>
            </a:fld>
            <a:endParaRPr lang="en-US" dirty="0"/>
          </a:p>
        </p:txBody>
      </p:sp>
      <p:sp>
        <p:nvSpPr>
          <p:cNvPr id="3" name="Titel 2"/>
          <p:cNvSpPr>
            <a:spLocks noGrp="1"/>
          </p:cNvSpPr>
          <p:nvPr>
            <p:ph type="title"/>
          </p:nvPr>
        </p:nvSpPr>
        <p:spPr>
          <a:xfrm>
            <a:off x="587374" y="370290"/>
            <a:ext cx="11227398" cy="1474385"/>
          </a:xfrm>
        </p:spPr>
        <p:txBody>
          <a:bodyPr/>
          <a:lstStyle/>
          <a:p>
            <a:r>
              <a:rPr lang="da-DK" sz="3200" dirty="0"/>
              <a:t>Målsætninger, standarder og indikatorer</a:t>
            </a:r>
            <a:br>
              <a:rPr lang="da-DK" sz="3200" dirty="0"/>
            </a:br>
            <a:r>
              <a:rPr lang="da-DK" sz="1800" dirty="0">
                <a:solidFill>
                  <a:srgbClr val="FF0000"/>
                </a:solidFill>
              </a:rPr>
              <a:t>fortsat</a:t>
            </a:r>
          </a:p>
        </p:txBody>
      </p:sp>
      <p:graphicFrame>
        <p:nvGraphicFramePr>
          <p:cNvPr id="6" name="Tabel 5"/>
          <p:cNvGraphicFramePr>
            <a:graphicFrameLocks noGrp="1"/>
          </p:cNvGraphicFramePr>
          <p:nvPr>
            <p:extLst>
              <p:ext uri="{D42A27DB-BD31-4B8C-83A1-F6EECF244321}">
                <p14:modId xmlns:p14="http://schemas.microsoft.com/office/powerpoint/2010/main" val="2217040791"/>
              </p:ext>
            </p:extLst>
          </p:nvPr>
        </p:nvGraphicFramePr>
        <p:xfrm>
          <a:off x="561184" y="1635471"/>
          <a:ext cx="11064437" cy="4831080"/>
        </p:xfrm>
        <a:graphic>
          <a:graphicData uri="http://schemas.openxmlformats.org/drawingml/2006/table">
            <a:tbl>
              <a:tblPr firstRow="1">
                <a:tableStyleId>{5C22544A-7EE6-4342-B048-85BDC9FD1C3A}</a:tableStyleId>
              </a:tblPr>
              <a:tblGrid>
                <a:gridCol w="1594511">
                  <a:extLst>
                    <a:ext uri="{9D8B030D-6E8A-4147-A177-3AD203B41FA5}">
                      <a16:colId xmlns:a16="http://schemas.microsoft.com/office/drawing/2014/main" val="2991910923"/>
                    </a:ext>
                  </a:extLst>
                </a:gridCol>
                <a:gridCol w="2471596">
                  <a:extLst>
                    <a:ext uri="{9D8B030D-6E8A-4147-A177-3AD203B41FA5}">
                      <a16:colId xmlns:a16="http://schemas.microsoft.com/office/drawing/2014/main" val="4167422142"/>
                    </a:ext>
                  </a:extLst>
                </a:gridCol>
                <a:gridCol w="3838669">
                  <a:extLst>
                    <a:ext uri="{9D8B030D-6E8A-4147-A177-3AD203B41FA5}">
                      <a16:colId xmlns:a16="http://schemas.microsoft.com/office/drawing/2014/main" val="2542062904"/>
                    </a:ext>
                  </a:extLst>
                </a:gridCol>
                <a:gridCol w="914400">
                  <a:extLst>
                    <a:ext uri="{9D8B030D-6E8A-4147-A177-3AD203B41FA5}">
                      <a16:colId xmlns:a16="http://schemas.microsoft.com/office/drawing/2014/main" val="2969573861"/>
                    </a:ext>
                  </a:extLst>
                </a:gridCol>
                <a:gridCol w="2245261">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Indikatorer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471213">
                <a:tc rowSpan="4">
                  <a:txBody>
                    <a:bodyPr/>
                    <a:lstStyle/>
                    <a:p>
                      <a:pPr algn="l" fontAlgn="t"/>
                      <a:r>
                        <a:rPr lang="da-DK" sz="1300" u="none" strike="noStrike" dirty="0">
                          <a:effectLst/>
                        </a:rPr>
                        <a:t>1.3 Universitetet  tilbyder nye stude-rende en veltilret-</a:t>
                      </a:r>
                      <a:r>
                        <a:rPr lang="da-DK" sz="1300" u="none" strike="noStrike" dirty="0" err="1">
                          <a:effectLst/>
                        </a:rPr>
                        <a:t>telagt</a:t>
                      </a:r>
                      <a:r>
                        <a:rPr lang="da-DK" sz="1300" u="none" strike="noStrike" dirty="0">
                          <a:effectLst/>
                        </a:rPr>
                        <a:t> og inddrag-ende studiestart</a:t>
                      </a:r>
                      <a:br>
                        <a:rPr lang="da-DK" sz="1300" u="none" strike="noStrike" dirty="0">
                          <a:effectLst/>
                        </a:rPr>
                      </a:b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b="0" i="0" u="none" strike="noStrike" dirty="0">
                          <a:solidFill>
                            <a:schemeClr val="tx1">
                              <a:lumMod val="75000"/>
                            </a:schemeClr>
                          </a:solidFill>
                          <a:effectLst/>
                          <a:latin typeface="+mn-lt"/>
                        </a:rPr>
                        <a:t>1.3.1 I den tidlige studiestart modtager kommende studerende rettidigt relevant information om uddannelsen samt information om, hvor de kan søge yderligere information.</a:t>
                      </a:r>
                    </a:p>
                  </a:txBody>
                  <a:tcPr marL="45720" marR="45720"/>
                </a:tc>
                <a:tc>
                  <a:txBody>
                    <a:bodyPr/>
                    <a:lstStyle/>
                    <a:p>
                      <a:pPr algn="l" fontAlgn="t"/>
                      <a:r>
                        <a:rPr lang="da-DK" sz="1300" b="0" i="0" u="none" strike="noStrike" dirty="0">
                          <a:solidFill>
                            <a:schemeClr val="tx1">
                              <a:lumMod val="75000"/>
                            </a:schemeClr>
                          </a:solidFill>
                          <a:effectLst/>
                          <a:latin typeface="+mn-lt"/>
                        </a:rPr>
                        <a:t>De studerendes </a:t>
                      </a:r>
                      <a:r>
                        <a:rPr lang="da-DK" sz="1300" b="1" i="1" u="none" strike="noStrike" dirty="0">
                          <a:solidFill>
                            <a:schemeClr val="tx1">
                              <a:lumMod val="75000"/>
                            </a:schemeClr>
                          </a:solidFill>
                          <a:effectLst/>
                          <a:latin typeface="+mn-lt"/>
                        </a:rPr>
                        <a:t>vurdering af den modtagne information</a:t>
                      </a:r>
                      <a:r>
                        <a:rPr lang="da-DK" sz="1300" b="0" i="0" u="none" strike="noStrike" dirty="0">
                          <a:solidFill>
                            <a:schemeClr val="tx1">
                              <a:lumMod val="75000"/>
                            </a:schemeClr>
                          </a:solidFill>
                          <a:effectLst/>
                          <a:latin typeface="+mn-lt"/>
                        </a:rPr>
                        <a:t> inden og gennem studiestarten (monitoreres via de studerendes evaluering af studiestarten)</a:t>
                      </a:r>
                    </a:p>
                  </a:txBody>
                  <a:tcPr marL="45720" marR="45720"/>
                </a:tc>
                <a:tc>
                  <a:txBody>
                    <a:bodyPr/>
                    <a:lstStyle/>
                    <a:p>
                      <a:pPr algn="l" fontAlgn="t"/>
                      <a:r>
                        <a:rPr lang="it-IT" sz="1100" b="0" i="0" u="none" strike="noStrike" dirty="0">
                          <a:solidFill>
                            <a:schemeClr val="tx1">
                              <a:lumMod val="75000"/>
                            </a:schemeClr>
                          </a:solidFill>
                          <a:effectLst/>
                          <a:latin typeface="+mn-lt"/>
                        </a:rPr>
                        <a:t>PBA, BA og KA</a:t>
                      </a:r>
                    </a:p>
                  </a:txBody>
                  <a:tcPr marL="45720" marR="45720"/>
                </a:tc>
                <a:tc>
                  <a:txBody>
                    <a:bodyPr/>
                    <a:lstStyle/>
                    <a:p>
                      <a:pPr marL="0" indent="0" algn="l" fontAlgn="t"/>
                      <a:r>
                        <a:rPr lang="da-DK" sz="1100" u="none" strike="noStrike" dirty="0">
                          <a:solidFill>
                            <a:schemeClr val="tx1">
                              <a:lumMod val="75000"/>
                            </a:schemeClr>
                          </a:solidFill>
                          <a:effectLst/>
                          <a:latin typeface="+mn-lt"/>
                        </a:rPr>
                        <a:t>Hvert 2. år i:</a:t>
                      </a:r>
                    </a:p>
                    <a:p>
                      <a:pPr marL="0" indent="0" algn="l" fontAlgn="t"/>
                      <a:r>
                        <a:rPr lang="da-DK" sz="1100" u="none" strike="noStrike" dirty="0">
                          <a:solidFill>
                            <a:schemeClr val="tx1">
                              <a:lumMod val="75000"/>
                            </a:schemeClr>
                          </a:solidFill>
                          <a:effectLst/>
                          <a:latin typeface="+mn-lt"/>
                        </a:rPr>
                        <a:t> </a:t>
                      </a:r>
                      <a:r>
                        <a:rPr lang="da-DK" sz="1100" u="none" strike="noStrike" baseline="0" dirty="0">
                          <a:solidFill>
                            <a:schemeClr val="tx1">
                              <a:lumMod val="75000"/>
                            </a:schemeClr>
                          </a:solidFill>
                          <a:effectLst/>
                          <a:latin typeface="+mn-lt"/>
                        </a:rPr>
                        <a:t> </a:t>
                      </a:r>
                      <a:r>
                        <a:rPr lang="da-DK" sz="1100" u="none" strike="noStrike" dirty="0">
                          <a:solidFill>
                            <a:schemeClr val="tx1">
                              <a:lumMod val="75000"/>
                            </a:schemeClr>
                          </a:solidFill>
                          <a:effectLst/>
                          <a:latin typeface="+mn-lt"/>
                        </a:rPr>
                        <a:t>- Kvalitetsrapport eller</a:t>
                      </a:r>
                    </a:p>
                    <a:p>
                      <a:pPr marL="0" indent="0" algn="l" fontAlgn="t"/>
                      <a:r>
                        <a:rPr lang="da-DK" sz="1100" u="none" strike="noStrike" dirty="0">
                          <a:solidFill>
                            <a:schemeClr val="tx1">
                              <a:lumMod val="75000"/>
                            </a:schemeClr>
                          </a:solidFill>
                          <a:effectLst/>
                          <a:latin typeface="+mn-lt"/>
                        </a:rPr>
                        <a:t>    uddannelsesevalueringsrapport</a:t>
                      </a:r>
                    </a:p>
                  </a:txBody>
                  <a:tcPr marL="45720" marR="45720"/>
                </a:tc>
                <a:extLst>
                  <a:ext uri="{0D108BD9-81ED-4DB2-BD59-A6C34878D82A}">
                    <a16:rowId xmlns:a16="http://schemas.microsoft.com/office/drawing/2014/main" val="1501675908"/>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a:solidFill>
                            <a:schemeClr val="tx1">
                              <a:lumMod val="75000"/>
                            </a:schemeClr>
                          </a:solidFill>
                          <a:effectLst/>
                          <a:latin typeface="+mn-lt"/>
                        </a:rPr>
                        <a:t>1.3.2 Universitetet fastlægger rammerne for  en studiestart med fokus på faglig og social integration og aktiviteter, der understøtter et godt studiemiljø. </a:t>
                      </a:r>
                      <a:endParaRPr lang="da-DK" sz="1300" b="0" i="0" u="none" strike="noStrike" dirty="0">
                        <a:solidFill>
                          <a:schemeClr val="tx1">
                            <a:lumMod val="75000"/>
                          </a:schemeClr>
                        </a:solidFill>
                        <a:effectLst/>
                        <a:latin typeface="Calibri" panose="020F0502020204030204" pitchFamily="34" charset="0"/>
                      </a:endParaRPr>
                    </a:p>
                  </a:txBody>
                  <a:tcPr marL="45720" marR="45720"/>
                </a:tc>
                <a:tc>
                  <a:txBody>
                    <a:bodyPr/>
                    <a:lstStyle/>
                    <a:p>
                      <a:pPr algn="l" fontAlgn="t"/>
                      <a:r>
                        <a:rPr lang="da-DK" sz="1300" b="0" i="0" u="none" strike="noStrike" dirty="0">
                          <a:solidFill>
                            <a:schemeClr val="tx1">
                              <a:lumMod val="75000"/>
                            </a:schemeClr>
                          </a:solidFill>
                          <a:effectLst/>
                          <a:latin typeface="+mn-lt"/>
                        </a:rPr>
                        <a:t>De studerende </a:t>
                      </a:r>
                      <a:r>
                        <a:rPr lang="da-DK" sz="1300" b="1" i="1" u="none" strike="noStrike" dirty="0">
                          <a:solidFill>
                            <a:schemeClr val="tx1">
                              <a:lumMod val="75000"/>
                            </a:schemeClr>
                          </a:solidFill>
                          <a:effectLst/>
                          <a:latin typeface="+mn-lt"/>
                        </a:rPr>
                        <a:t>vurdering af den faglige og sociale integration</a:t>
                      </a:r>
                      <a:r>
                        <a:rPr lang="da-DK" sz="1300" b="0" i="0" u="none" strike="noStrike" dirty="0">
                          <a:solidFill>
                            <a:schemeClr val="tx1">
                              <a:lumMod val="75000"/>
                            </a:schemeClr>
                          </a:solidFill>
                          <a:effectLst/>
                          <a:latin typeface="+mn-lt"/>
                        </a:rPr>
                        <a:t> gennem studiestarten  (monitoreres via de studerendes evaluering af studiestarten)</a:t>
                      </a:r>
                    </a:p>
                  </a:txBody>
                  <a:tcPr marL="45720" marR="45720"/>
                </a:tc>
                <a:tc>
                  <a:txBody>
                    <a:bodyPr/>
                    <a:lstStyle/>
                    <a:p>
                      <a:pPr algn="l" fontAlgn="t"/>
                      <a:r>
                        <a:rPr lang="it-IT" sz="1100" b="0" i="0" u="none" strike="noStrike" dirty="0">
                          <a:solidFill>
                            <a:schemeClr val="tx1">
                              <a:lumMod val="75000"/>
                            </a:schemeClr>
                          </a:solidFill>
                          <a:effectLst/>
                          <a:latin typeface="+mn-lt"/>
                        </a:rPr>
                        <a:t>PBA, BA og KA</a:t>
                      </a:r>
                    </a:p>
                  </a:txBody>
                  <a:tcPr marL="45720" marR="45720"/>
                </a:tc>
                <a:tc>
                  <a:txBody>
                    <a:bodyPr/>
                    <a:lstStyle/>
                    <a:p>
                      <a:pPr marL="0" indent="0" algn="l" fontAlgn="t"/>
                      <a:r>
                        <a:rPr lang="da-DK" sz="1100" u="none" strike="noStrike" dirty="0">
                          <a:solidFill>
                            <a:schemeClr val="tx1">
                              <a:lumMod val="75000"/>
                            </a:schemeClr>
                          </a:solidFill>
                          <a:effectLst/>
                          <a:latin typeface="+mn-lt"/>
                        </a:rPr>
                        <a:t>Hvert 2. år i:</a:t>
                      </a:r>
                    </a:p>
                    <a:p>
                      <a:pPr marL="0" indent="0" algn="l" fontAlgn="t"/>
                      <a:r>
                        <a:rPr lang="da-DK" sz="1100" u="none" strike="noStrike" dirty="0">
                          <a:solidFill>
                            <a:schemeClr val="tx1">
                              <a:lumMod val="75000"/>
                            </a:schemeClr>
                          </a:solidFill>
                          <a:effectLst/>
                          <a:latin typeface="+mn-lt"/>
                        </a:rPr>
                        <a:t> </a:t>
                      </a:r>
                      <a:r>
                        <a:rPr lang="da-DK" sz="1100" u="none" strike="noStrike" baseline="0" dirty="0">
                          <a:solidFill>
                            <a:schemeClr val="tx1">
                              <a:lumMod val="75000"/>
                            </a:schemeClr>
                          </a:solidFill>
                          <a:effectLst/>
                          <a:latin typeface="+mn-lt"/>
                        </a:rPr>
                        <a:t> </a:t>
                      </a:r>
                      <a:r>
                        <a:rPr lang="da-DK" sz="1100" u="none" strike="noStrike" dirty="0">
                          <a:solidFill>
                            <a:schemeClr val="tx1">
                              <a:lumMod val="75000"/>
                            </a:schemeClr>
                          </a:solidFill>
                          <a:effectLst/>
                          <a:latin typeface="+mn-lt"/>
                        </a:rPr>
                        <a:t>- Kvalitetsrapport eller</a:t>
                      </a:r>
                    </a:p>
                    <a:p>
                      <a:pPr marL="0" indent="0" algn="l" fontAlgn="t"/>
                      <a:r>
                        <a:rPr lang="da-DK" sz="1100" u="none" strike="noStrike" dirty="0">
                          <a:solidFill>
                            <a:schemeClr val="tx1">
                              <a:lumMod val="75000"/>
                            </a:schemeClr>
                          </a:solidFill>
                          <a:effectLst/>
                          <a:latin typeface="+mn-lt"/>
                        </a:rPr>
                        <a:t>    uddannelsesevalueringsrapport</a:t>
                      </a:r>
                    </a:p>
                    <a:p>
                      <a:pPr marL="0" indent="0" algn="l" fontAlgn="t"/>
                      <a:endParaRPr lang="da-DK" sz="1100" b="0" i="0" u="none" strike="noStrike" dirty="0">
                        <a:solidFill>
                          <a:schemeClr val="tx1">
                            <a:lumMod val="75000"/>
                          </a:schemeClr>
                        </a:solidFill>
                        <a:effectLst/>
                        <a:latin typeface="+mn-lt"/>
                      </a:endParaRPr>
                    </a:p>
                  </a:txBody>
                  <a:tcPr marL="45720" marR="45720"/>
                </a:tc>
                <a:extLst>
                  <a:ext uri="{0D108BD9-81ED-4DB2-BD59-A6C34878D82A}">
                    <a16:rowId xmlns:a16="http://schemas.microsoft.com/office/drawing/2014/main" val="1017657178"/>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a:solidFill>
                            <a:schemeClr val="tx1">
                              <a:lumMod val="75000"/>
                            </a:schemeClr>
                          </a:solidFill>
                          <a:effectLst/>
                          <a:latin typeface="+mn-lt"/>
                        </a:rPr>
                        <a:t>1.3.3 Universitetet forventningsafstemmer med de nye studerende igennem studiestarten bl.a. via introduktion til PBL og Studieaktivitetsmodellen. </a:t>
                      </a:r>
                      <a:endParaRPr lang="da-DK" sz="1300" b="0" i="0" u="none" strike="noStrike" dirty="0">
                        <a:solidFill>
                          <a:schemeClr val="tx1">
                            <a:lumMod val="75000"/>
                          </a:schemeClr>
                        </a:solidFill>
                        <a:effectLst/>
                        <a:latin typeface="Calibri" panose="020F0502020204030204" pitchFamily="34" charset="0"/>
                      </a:endParaRPr>
                    </a:p>
                  </a:txBody>
                  <a:tcPr marL="45720" marR="45720"/>
                </a:tc>
                <a:tc>
                  <a:txBody>
                    <a:bodyPr/>
                    <a:lstStyle/>
                    <a:p>
                      <a:pPr algn="l" fontAlgn="t"/>
                      <a:r>
                        <a:rPr lang="da-DK" sz="1300" b="0" i="0" u="none" strike="noStrike" dirty="0">
                          <a:solidFill>
                            <a:schemeClr val="tx1">
                              <a:lumMod val="75000"/>
                            </a:schemeClr>
                          </a:solidFill>
                          <a:effectLst/>
                          <a:latin typeface="+mn-lt"/>
                        </a:rPr>
                        <a:t>De studerende </a:t>
                      </a:r>
                      <a:r>
                        <a:rPr lang="da-DK" sz="1300" b="1" i="1" u="none" strike="noStrike" dirty="0">
                          <a:solidFill>
                            <a:schemeClr val="tx1">
                              <a:lumMod val="75000"/>
                            </a:schemeClr>
                          </a:solidFill>
                          <a:effectLst/>
                          <a:latin typeface="+mn-lt"/>
                        </a:rPr>
                        <a:t>vurdering af forventningsafstemningen </a:t>
                      </a:r>
                      <a:r>
                        <a:rPr lang="da-DK" sz="1300" b="0" i="0" u="none" strike="noStrike" dirty="0">
                          <a:solidFill>
                            <a:schemeClr val="tx1">
                              <a:lumMod val="75000"/>
                            </a:schemeClr>
                          </a:solidFill>
                          <a:effectLst/>
                          <a:latin typeface="+mn-lt"/>
                        </a:rPr>
                        <a:t>gennem studiestarten  (monitoreres via de studerendes evaluering af studiestarten)</a:t>
                      </a:r>
                    </a:p>
                  </a:txBody>
                  <a:tcPr marL="45720" marR="45720"/>
                </a:tc>
                <a:tc>
                  <a:txBody>
                    <a:bodyPr/>
                    <a:lstStyle/>
                    <a:p>
                      <a:pPr algn="l" fontAlgn="t"/>
                      <a:r>
                        <a:rPr lang="it-IT" sz="1100" b="0" i="0" u="none" strike="noStrike" dirty="0">
                          <a:solidFill>
                            <a:schemeClr val="tx1">
                              <a:lumMod val="75000"/>
                            </a:schemeClr>
                          </a:solidFill>
                          <a:effectLst/>
                          <a:latin typeface="+mn-lt"/>
                        </a:rPr>
                        <a:t>PBA, BA og KA</a:t>
                      </a:r>
                    </a:p>
                  </a:txBody>
                  <a:tcPr marL="45720" marR="45720"/>
                </a:tc>
                <a:tc>
                  <a:txBody>
                    <a:bodyPr/>
                    <a:lstStyle/>
                    <a:p>
                      <a:pPr marL="0" indent="0" algn="l" fontAlgn="t"/>
                      <a:r>
                        <a:rPr lang="da-DK" sz="1100" u="none" strike="noStrike" dirty="0">
                          <a:solidFill>
                            <a:schemeClr val="tx1">
                              <a:lumMod val="75000"/>
                            </a:schemeClr>
                          </a:solidFill>
                          <a:effectLst/>
                          <a:latin typeface="+mn-lt"/>
                        </a:rPr>
                        <a:t>Hvert 2. år i:</a:t>
                      </a:r>
                    </a:p>
                    <a:p>
                      <a:pPr marL="0" indent="0" algn="l" fontAlgn="t"/>
                      <a:r>
                        <a:rPr lang="da-DK" sz="1100" u="none" strike="noStrike" dirty="0">
                          <a:solidFill>
                            <a:schemeClr val="tx1">
                              <a:lumMod val="75000"/>
                            </a:schemeClr>
                          </a:solidFill>
                          <a:effectLst/>
                          <a:latin typeface="+mn-lt"/>
                        </a:rPr>
                        <a:t> </a:t>
                      </a:r>
                      <a:r>
                        <a:rPr lang="da-DK" sz="1100" u="none" strike="noStrike" baseline="0" dirty="0">
                          <a:solidFill>
                            <a:schemeClr val="tx1">
                              <a:lumMod val="75000"/>
                            </a:schemeClr>
                          </a:solidFill>
                          <a:effectLst/>
                          <a:latin typeface="+mn-lt"/>
                        </a:rPr>
                        <a:t> </a:t>
                      </a:r>
                      <a:r>
                        <a:rPr lang="da-DK" sz="1100" u="none" strike="noStrike" dirty="0">
                          <a:solidFill>
                            <a:schemeClr val="tx1">
                              <a:lumMod val="75000"/>
                            </a:schemeClr>
                          </a:solidFill>
                          <a:effectLst/>
                          <a:latin typeface="+mn-lt"/>
                        </a:rPr>
                        <a:t>- Kvalitetsrapport eller</a:t>
                      </a:r>
                    </a:p>
                    <a:p>
                      <a:pPr marL="0" indent="0" algn="l" fontAlgn="t"/>
                      <a:r>
                        <a:rPr lang="da-DK" sz="1100" u="none" strike="noStrike" dirty="0">
                          <a:solidFill>
                            <a:schemeClr val="tx1">
                              <a:lumMod val="75000"/>
                            </a:schemeClr>
                          </a:solidFill>
                          <a:effectLst/>
                          <a:latin typeface="+mn-lt"/>
                        </a:rPr>
                        <a:t>    uddannelsesevalueringsrapport</a:t>
                      </a:r>
                    </a:p>
                    <a:p>
                      <a:pPr marL="0" indent="0" algn="l" fontAlgn="t"/>
                      <a:endParaRPr lang="da-DK" sz="1100" b="0" i="0" u="none" strike="noStrike" dirty="0">
                        <a:solidFill>
                          <a:schemeClr val="tx1">
                            <a:lumMod val="75000"/>
                          </a:schemeClr>
                        </a:solidFill>
                        <a:effectLst/>
                        <a:latin typeface="+mn-lt"/>
                      </a:endParaRPr>
                    </a:p>
                  </a:txBody>
                  <a:tcPr marL="45720" marR="45720"/>
                </a:tc>
                <a:extLst>
                  <a:ext uri="{0D108BD9-81ED-4DB2-BD59-A6C34878D82A}">
                    <a16:rowId xmlns:a16="http://schemas.microsoft.com/office/drawing/2014/main" val="736948765"/>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a:solidFill>
                            <a:schemeClr val="tx1">
                              <a:lumMod val="75000"/>
                            </a:schemeClr>
                          </a:solidFill>
                          <a:effectLst/>
                          <a:latin typeface="+mn-lt"/>
                          <a:cs typeface="Calibri" panose="020F0502020204030204" pitchFamily="34" charset="0"/>
                        </a:rPr>
                        <a:t>1.3.4 Studiestarten på de enkelte uddannelser understøtter fastholdelse af nye studerende på første studieår.</a:t>
                      </a:r>
                    </a:p>
                  </a:txBody>
                  <a:tcPr marL="45720" marR="45720"/>
                </a:tc>
                <a:tc>
                  <a:txBody>
                    <a:bodyPr/>
                    <a:lstStyle/>
                    <a:p>
                      <a:pPr algn="l" fontAlgn="t"/>
                      <a:r>
                        <a:rPr lang="da-DK" sz="1300" b="0" i="0" u="none" strike="noStrike" dirty="0">
                          <a:solidFill>
                            <a:schemeClr val="tx1">
                              <a:lumMod val="75000"/>
                            </a:schemeClr>
                          </a:solidFill>
                          <a:effectLst/>
                          <a:latin typeface="+mn-lt"/>
                        </a:rPr>
                        <a:t>Andelen af </a:t>
                      </a:r>
                      <a:r>
                        <a:rPr lang="da-DK" sz="1300" b="1" i="1" u="none" strike="noStrike" dirty="0">
                          <a:solidFill>
                            <a:schemeClr val="tx1">
                              <a:lumMod val="75000"/>
                            </a:schemeClr>
                          </a:solidFill>
                          <a:effectLst/>
                          <a:latin typeface="+mn-lt"/>
                        </a:rPr>
                        <a:t>frafaldne studerende på 1. studieår</a:t>
                      </a: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it-IT" sz="1100" b="0" i="0" u="none" strike="noStrike" dirty="0">
                          <a:solidFill>
                            <a:schemeClr val="tx1">
                              <a:lumMod val="75000"/>
                            </a:schemeClr>
                          </a:solidFill>
                          <a:effectLst/>
                          <a:latin typeface="+mn-lt"/>
                        </a:rPr>
                        <a:t>PBA, BA og KA</a:t>
                      </a:r>
                    </a:p>
                    <a:p>
                      <a:pPr algn="l" fontAlgn="t"/>
                      <a:endParaRPr lang="it-IT" sz="1100" b="0" i="0" u="none" strike="noStrike" dirty="0">
                        <a:solidFill>
                          <a:schemeClr val="tx1">
                            <a:lumMod val="75000"/>
                          </a:schemeClr>
                        </a:solidFill>
                        <a:effectLst/>
                        <a:latin typeface="+mn-lt"/>
                      </a:endParaRPr>
                    </a:p>
                  </a:txBody>
                  <a:tcPr marL="45720" marR="45720"/>
                </a:tc>
                <a:tc>
                  <a:txBody>
                    <a:bodyPr/>
                    <a:lstStyle/>
                    <a:p>
                      <a:pPr algn="l" fontAlgn="t"/>
                      <a:r>
                        <a:rPr lang="da-DK" sz="1100" u="none" strike="noStrike" dirty="0">
                          <a:solidFill>
                            <a:schemeClr val="tx1">
                              <a:lumMod val="75000"/>
                            </a:schemeClr>
                          </a:solidFill>
                          <a:effectLst/>
                          <a:latin typeface="+mn-lt"/>
                        </a:rPr>
                        <a:t>Årligt i:</a:t>
                      </a:r>
                      <a:br>
                        <a:rPr lang="da-DK" sz="1100" u="none" strike="noStrike" dirty="0">
                          <a:solidFill>
                            <a:schemeClr val="tx1">
                              <a:lumMod val="75000"/>
                            </a:schemeClr>
                          </a:solidFill>
                          <a:effectLst/>
                          <a:latin typeface="+mn-lt"/>
                        </a:rPr>
                      </a:br>
                      <a:r>
                        <a:rPr lang="da-DK" sz="1100" u="none" strike="noStrike" baseline="0" dirty="0">
                          <a:solidFill>
                            <a:schemeClr val="tx1">
                              <a:lumMod val="75000"/>
                            </a:schemeClr>
                          </a:solidFill>
                          <a:effectLst/>
                          <a:latin typeface="+mn-lt"/>
                        </a:rPr>
                        <a:t> - </a:t>
                      </a:r>
                      <a:r>
                        <a:rPr lang="da-DK" sz="1100" u="none" strike="noStrike" dirty="0">
                          <a:solidFill>
                            <a:schemeClr val="tx1">
                              <a:lumMod val="75000"/>
                            </a:schemeClr>
                          </a:solidFill>
                          <a:effectLst/>
                          <a:latin typeface="+mn-lt"/>
                        </a:rPr>
                        <a:t>Kvalitetsstatus eller</a:t>
                      </a:r>
                    </a:p>
                    <a:p>
                      <a:pPr algn="l" fontAlgn="t"/>
                      <a:r>
                        <a:rPr lang="da-DK" sz="1100" u="none" strike="noStrike" dirty="0">
                          <a:solidFill>
                            <a:schemeClr val="tx1">
                              <a:lumMod val="75000"/>
                            </a:schemeClr>
                          </a:solidFill>
                          <a:effectLst/>
                          <a:latin typeface="+mn-lt"/>
                        </a:rPr>
                        <a:t>   kvalitetsrapport eller</a:t>
                      </a:r>
                    </a:p>
                    <a:p>
                      <a:pPr algn="l" fontAlgn="t"/>
                      <a:r>
                        <a:rPr lang="da-DK" sz="1100" u="none" strike="noStrike" dirty="0">
                          <a:solidFill>
                            <a:schemeClr val="tx1">
                              <a:lumMod val="75000"/>
                            </a:schemeClr>
                          </a:solidFill>
                          <a:effectLst/>
                          <a:latin typeface="+mn-lt"/>
                        </a:rPr>
                        <a:t>   uddannelsesevalueringsrapport</a:t>
                      </a:r>
                      <a:endParaRPr lang="da-DK" sz="1100" b="0" i="0" u="none" strike="noStrike" dirty="0">
                        <a:solidFill>
                          <a:schemeClr val="tx1">
                            <a:lumMod val="75000"/>
                          </a:schemeClr>
                        </a:solidFill>
                        <a:effectLst/>
                        <a:latin typeface="+mn-lt"/>
                      </a:endParaRPr>
                    </a:p>
                  </a:txBody>
                  <a:tcPr marL="45720" marR="45720"/>
                </a:tc>
                <a:extLst>
                  <a:ext uri="{0D108BD9-81ED-4DB2-BD59-A6C34878D82A}">
                    <a16:rowId xmlns:a16="http://schemas.microsoft.com/office/drawing/2014/main" val="4035595083"/>
                  </a:ext>
                </a:extLst>
              </a:tr>
            </a:tbl>
          </a:graphicData>
        </a:graphic>
      </p:graphicFrame>
    </p:spTree>
    <p:extLst>
      <p:ext uri="{BB962C8B-B14F-4D97-AF65-F5344CB8AC3E}">
        <p14:creationId xmlns:p14="http://schemas.microsoft.com/office/powerpoint/2010/main" val="232472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6</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Procedurer tilknyttet ”rekruttering og studie-start”</a:t>
            </a:r>
          </a:p>
        </p:txBody>
      </p:sp>
      <p:graphicFrame>
        <p:nvGraphicFramePr>
          <p:cNvPr id="6" name="Tabel 5"/>
          <p:cNvGraphicFramePr>
            <a:graphicFrameLocks noGrp="1"/>
          </p:cNvGraphicFramePr>
          <p:nvPr>
            <p:extLst>
              <p:ext uri="{D42A27DB-BD31-4B8C-83A1-F6EECF244321}">
                <p14:modId xmlns:p14="http://schemas.microsoft.com/office/powerpoint/2010/main" val="2014013807"/>
              </p:ext>
            </p:extLst>
          </p:nvPr>
        </p:nvGraphicFramePr>
        <p:xfrm>
          <a:off x="839416" y="1916832"/>
          <a:ext cx="10175914" cy="3165533"/>
        </p:xfrm>
        <a:graphic>
          <a:graphicData uri="http://schemas.openxmlformats.org/drawingml/2006/table">
            <a:tbl>
              <a:tblPr firstRow="1" bandRow="1">
                <a:tableStyleId>{5C22544A-7EE6-4342-B048-85BDC9FD1C3A}</a:tableStyleId>
              </a:tblPr>
              <a:tblGrid>
                <a:gridCol w="10175914">
                  <a:extLst>
                    <a:ext uri="{9D8B030D-6E8A-4147-A177-3AD203B41FA5}">
                      <a16:colId xmlns:a16="http://schemas.microsoft.com/office/drawing/2014/main" val="1161857577"/>
                    </a:ext>
                  </a:extLst>
                </a:gridCol>
              </a:tblGrid>
              <a:tr h="452219">
                <a:tc>
                  <a:txBody>
                    <a:bodyPr/>
                    <a:lstStyle/>
                    <a:p>
                      <a:pPr>
                        <a:lnSpc>
                          <a:spcPct val="120000"/>
                        </a:lnSpc>
                        <a:spcAft>
                          <a:spcPts val="0"/>
                        </a:spcAft>
                      </a:pPr>
                      <a:r>
                        <a:rPr lang="da-DK" sz="1600" spc="100" dirty="0">
                          <a:effectLst/>
                          <a:latin typeface="+mn-lt"/>
                        </a:rPr>
                        <a:t>Procedurer i kvalitetsområde 1</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207661159"/>
                  </a:ext>
                </a:extLst>
              </a:tr>
              <a:tr h="452219">
                <a:tc>
                  <a:txBody>
                    <a:bodyPr/>
                    <a:lstStyle/>
                    <a:p>
                      <a:pPr>
                        <a:lnSpc>
                          <a:spcPct val="120000"/>
                        </a:lnSpc>
                        <a:spcBef>
                          <a:spcPts val="600"/>
                        </a:spcBef>
                        <a:spcAft>
                          <a:spcPts val="300"/>
                        </a:spcAft>
                      </a:pPr>
                      <a:r>
                        <a:rPr lang="da-DK" sz="1600" spc="100" dirty="0">
                          <a:effectLst/>
                        </a:rPr>
                        <a:t>1.3.1 Principper for studiestart</a:t>
                      </a:r>
                      <a:endParaRPr lang="da-DK" sz="1600" spc="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229199714"/>
                  </a:ext>
                </a:extLst>
              </a:tr>
              <a:tr h="452219">
                <a:tc>
                  <a:txBody>
                    <a:bodyPr/>
                    <a:lstStyle/>
                    <a:p>
                      <a:pPr>
                        <a:lnSpc>
                          <a:spcPct val="120000"/>
                        </a:lnSpc>
                        <a:spcBef>
                          <a:spcPts val="600"/>
                        </a:spcBef>
                        <a:spcAft>
                          <a:spcPts val="300"/>
                        </a:spcAft>
                      </a:pPr>
                      <a:r>
                        <a:rPr lang="da-DK" sz="1600" spc="100" dirty="0">
                          <a:effectLst/>
                        </a:rPr>
                        <a:t>1.3.2 Procedure for udmeldelse af ikke-fremmødte studerende på bacheloruddannelser</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463179508"/>
                  </a:ext>
                </a:extLst>
              </a:tr>
              <a:tr h="452219">
                <a:tc>
                  <a:txBody>
                    <a:bodyPr/>
                    <a:lstStyle/>
                    <a:p>
                      <a:pPr>
                        <a:lnSpc>
                          <a:spcPct val="120000"/>
                        </a:lnSpc>
                        <a:spcBef>
                          <a:spcPts val="600"/>
                        </a:spcBef>
                        <a:spcAft>
                          <a:spcPts val="300"/>
                        </a:spcAft>
                      </a:pPr>
                      <a:r>
                        <a:rPr lang="da-DK" sz="1600" spc="100" dirty="0">
                          <a:effectLst/>
                        </a:rPr>
                        <a:t>1.3.3 Procedure for udmeldelse af ikke-fremmødte studerende på kandidatuddannelser</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947008906"/>
                  </a:ext>
                </a:extLst>
              </a:tr>
              <a:tr h="452219">
                <a:tc>
                  <a:txBody>
                    <a:bodyPr/>
                    <a:lstStyle/>
                    <a:p>
                      <a:pPr>
                        <a:lnSpc>
                          <a:spcPct val="120000"/>
                        </a:lnSpc>
                        <a:spcBef>
                          <a:spcPts val="600"/>
                        </a:spcBef>
                        <a:spcAft>
                          <a:spcPts val="300"/>
                        </a:spcAft>
                      </a:pPr>
                      <a:r>
                        <a:rPr lang="da-DK" sz="1600" spc="100" dirty="0">
                          <a:effectLst/>
                          <a:latin typeface="+mn-lt"/>
                          <a:ea typeface="Times New Roman" panose="02020603050405020304" pitchFamily="18" charset="0"/>
                          <a:cs typeface="Times New Roman" panose="02020603050405020304" pitchFamily="18" charset="0"/>
                        </a:rPr>
                        <a:t>2.3.2 Principper</a:t>
                      </a:r>
                      <a:r>
                        <a:rPr lang="da-DK" sz="1600" spc="100" baseline="0" dirty="0">
                          <a:effectLst/>
                          <a:latin typeface="+mn-lt"/>
                          <a:ea typeface="Times New Roman" panose="02020603050405020304" pitchFamily="18" charset="0"/>
                          <a:cs typeface="Times New Roman" panose="02020603050405020304" pitchFamily="18" charset="0"/>
                        </a:rPr>
                        <a:t> for</a:t>
                      </a:r>
                      <a:r>
                        <a:rPr lang="da-DK" sz="1600" spc="100" dirty="0">
                          <a:effectLst/>
                          <a:latin typeface="+mn-lt"/>
                          <a:ea typeface="Times New Roman" panose="02020603050405020304" pitchFamily="18" charset="0"/>
                          <a:cs typeface="Times New Roman" panose="02020603050405020304" pitchFamily="18" charset="0"/>
                        </a:rPr>
                        <a:t> evalueringer med studerende</a:t>
                      </a:r>
                    </a:p>
                  </a:txBody>
                  <a:tcPr marL="45720" marR="45720"/>
                </a:tc>
                <a:extLst>
                  <a:ext uri="{0D108BD9-81ED-4DB2-BD59-A6C34878D82A}">
                    <a16:rowId xmlns:a16="http://schemas.microsoft.com/office/drawing/2014/main" val="3868316726"/>
                  </a:ext>
                </a:extLst>
              </a:tr>
              <a:tr h="452219">
                <a:tc>
                  <a:txBody>
                    <a:bodyPr/>
                    <a:lstStyle/>
                    <a:p>
                      <a:pPr>
                        <a:lnSpc>
                          <a:spcPct val="120000"/>
                        </a:lnSpc>
                        <a:spcBef>
                          <a:spcPts val="600"/>
                        </a:spcBef>
                        <a:spcAft>
                          <a:spcPts val="300"/>
                        </a:spcAft>
                      </a:pPr>
                      <a:r>
                        <a:rPr lang="da-DK" sz="1600" spc="100">
                          <a:effectLst/>
                          <a:latin typeface="+mn-lt"/>
                          <a:ea typeface="Times New Roman" panose="02020603050405020304" pitchFamily="18" charset="0"/>
                          <a:cs typeface="Times New Roman" panose="02020603050405020304" pitchFamily="18" charset="0"/>
                        </a:rPr>
                        <a:t>4.3.1 </a:t>
                      </a:r>
                      <a:r>
                        <a:rPr lang="da-DK" sz="1600" spc="100" dirty="0">
                          <a:effectLst/>
                        </a:rPr>
                        <a:t>Principper for studie- og trivsels- og karrierevejledning</a:t>
                      </a:r>
                      <a:endParaRPr lang="da-DK" sz="1600" spc="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3719894843"/>
                  </a:ext>
                </a:extLst>
              </a:tr>
              <a:tr h="452219">
                <a:tc>
                  <a:txBody>
                    <a:bodyPr/>
                    <a:lstStyle/>
                    <a:p>
                      <a:pPr>
                        <a:lnSpc>
                          <a:spcPct val="120000"/>
                        </a:lnSpc>
                        <a:spcBef>
                          <a:spcPts val="600"/>
                        </a:spcBef>
                        <a:spcAft>
                          <a:spcPts val="300"/>
                        </a:spcAft>
                      </a:pPr>
                      <a:r>
                        <a:rPr lang="da-DK" sz="1600" spc="100" dirty="0">
                          <a:effectLst/>
                          <a:latin typeface="Arial" panose="020B0604020202020204" pitchFamily="34" charset="0"/>
                          <a:ea typeface="Times New Roman" panose="02020603050405020304" pitchFamily="18" charset="0"/>
                          <a:cs typeface="Times New Roman" panose="02020603050405020304" pitchFamily="18" charset="0"/>
                        </a:rPr>
                        <a:t>4.3.2</a:t>
                      </a:r>
                      <a:r>
                        <a:rPr lang="da-DK" sz="1600" spc="100" baseline="0" dirty="0">
                          <a:effectLst/>
                          <a:latin typeface="Arial" panose="020B0604020202020204" pitchFamily="34" charset="0"/>
                          <a:ea typeface="Times New Roman" panose="02020603050405020304" pitchFamily="18" charset="0"/>
                          <a:cs typeface="Times New Roman" panose="02020603050405020304" pitchFamily="18" charset="0"/>
                        </a:rPr>
                        <a:t> Procedure for vejledning af forsinkede studerende</a:t>
                      </a:r>
                      <a:endParaRPr lang="da-DK" sz="1600" spc="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4210239755"/>
                  </a:ext>
                </a:extLst>
              </a:tr>
            </a:tbl>
          </a:graphicData>
        </a:graphic>
      </p:graphicFrame>
    </p:spTree>
    <p:extLst>
      <p:ext uri="{BB962C8B-B14F-4D97-AF65-F5344CB8AC3E}">
        <p14:creationId xmlns:p14="http://schemas.microsoft.com/office/powerpoint/2010/main" val="118491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7</a:t>
            </a:fld>
            <a:endParaRPr lang="en-US" dirty="0"/>
          </a:p>
        </p:txBody>
      </p:sp>
      <p:sp>
        <p:nvSpPr>
          <p:cNvPr id="3" name="Titel 2"/>
          <p:cNvSpPr>
            <a:spLocks noGrp="1"/>
          </p:cNvSpPr>
          <p:nvPr>
            <p:ph type="title"/>
          </p:nvPr>
        </p:nvSpPr>
        <p:spPr>
          <a:xfrm>
            <a:off x="538067" y="341573"/>
            <a:ext cx="10521359" cy="1474385"/>
          </a:xfrm>
        </p:spPr>
        <p:txBody>
          <a:bodyPr/>
          <a:lstStyle/>
          <a:p>
            <a:pPr>
              <a:lnSpc>
                <a:spcPct val="120000"/>
              </a:lnSpc>
              <a:spcBef>
                <a:spcPts val="600"/>
              </a:spcBef>
              <a:spcAft>
                <a:spcPts val="300"/>
              </a:spcAft>
            </a:pPr>
            <a:r>
              <a:rPr lang="da-DK" sz="2800" spc="100" dirty="0">
                <a:hlinkClick r:id="rId2"/>
              </a:rPr>
              <a:t>1.3.1 Principper for studiestart </a:t>
            </a:r>
            <a:br>
              <a:rPr lang="da-DK" sz="2800" spc="100" dirty="0"/>
            </a:br>
            <a:endParaRPr lang="da-DK" sz="1800" spc="1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26" name="Pladsholder til tekst 3"/>
          <p:cNvSpPr>
            <a:spLocks noGrp="1"/>
          </p:cNvSpPr>
          <p:nvPr>
            <p:ph type="body" sz="quarter" idx="12"/>
          </p:nvPr>
        </p:nvSpPr>
        <p:spPr>
          <a:xfrm>
            <a:off x="1204111" y="1734477"/>
            <a:ext cx="10827944" cy="4494307"/>
          </a:xfrm>
        </p:spPr>
        <p:txBody>
          <a:bodyPr>
            <a:normAutofit/>
          </a:bodyPr>
          <a:lstStyle/>
          <a:p>
            <a:pPr marL="361950" indent="-361950"/>
            <a:r>
              <a:rPr lang="da-DK" sz="2000" dirty="0"/>
              <a:t>Institutterne skal tilrettelægge og gennemføre en studiestart i henhold til:</a:t>
            </a:r>
          </a:p>
          <a:p>
            <a:pPr marL="1077913"/>
            <a:r>
              <a:rPr lang="da-DK" sz="2000" dirty="0"/>
              <a:t>Principper for studiestart</a:t>
            </a:r>
          </a:p>
          <a:p>
            <a:pPr marL="1701800" lvl="1" indent="-342900">
              <a:buFont typeface="+mj-lt"/>
              <a:buAutoNum type="arabicPeriod"/>
            </a:pPr>
            <a:r>
              <a:rPr lang="da-DK" dirty="0"/>
              <a:t>Rettidig og relevant information </a:t>
            </a:r>
          </a:p>
          <a:p>
            <a:pPr marL="1701800" lvl="1" indent="-342900">
              <a:buFont typeface="+mj-lt"/>
              <a:buAutoNum type="arabicPeriod"/>
            </a:pPr>
            <a:r>
              <a:rPr lang="da-DK" dirty="0"/>
              <a:t>Faglig og social integration i et godt studiemiljø</a:t>
            </a:r>
          </a:p>
          <a:p>
            <a:pPr marL="1701800" lvl="1" indent="-342900">
              <a:buFont typeface="+mj-lt"/>
              <a:buAutoNum type="arabicPeriod"/>
            </a:pPr>
            <a:r>
              <a:rPr lang="da-DK" dirty="0"/>
              <a:t>Forventningsafstemning</a:t>
            </a:r>
          </a:p>
          <a:p>
            <a:pPr marL="1701800" lvl="1" indent="-342900">
              <a:buFont typeface="+mj-lt"/>
              <a:buAutoNum type="arabicPeriod"/>
            </a:pPr>
            <a:r>
              <a:rPr lang="da-DK" dirty="0"/>
              <a:t>Integreret fastholdelsesindsats</a:t>
            </a:r>
          </a:p>
          <a:p>
            <a:pPr marL="1701800" lvl="1" indent="-342900">
              <a:buFont typeface="+mj-lt"/>
              <a:buAutoNum type="arabicPeriod"/>
            </a:pPr>
            <a:r>
              <a:rPr lang="da-DK" dirty="0"/>
              <a:t>Evaluering og udvikling</a:t>
            </a:r>
          </a:p>
          <a:p>
            <a:pPr marL="1701800" lvl="1" indent="-342900">
              <a:buFont typeface="+mj-lt"/>
              <a:buAutoNum type="arabicPeriod"/>
            </a:pPr>
            <a:endParaRPr lang="da-DK" dirty="0"/>
          </a:p>
          <a:p>
            <a:pPr marL="361950" indent="-361950"/>
            <a:r>
              <a:rPr lang="da-DK" sz="1800" dirty="0"/>
              <a:t>Studiestarten skal udvikles systematisk ud fra de studerendes evalueringer af denne. Evaluering af studiestart gennemføres iht. ”2.3.2 Principper for evalueringer med studerende” </a:t>
            </a:r>
          </a:p>
          <a:p>
            <a:pPr marL="361950" indent="-361950"/>
            <a:r>
              <a:rPr lang="da-DK" sz="1800" dirty="0"/>
              <a:t>Principper for studiestart har kobling til den udviklede model fra den institutionelle tværgående indsats ”Taskforce - fastholdelse”, se </a:t>
            </a:r>
            <a:r>
              <a:rPr lang="da-DK" sz="1800" dirty="0">
                <a:hlinkClick r:id="rId3"/>
              </a:rPr>
              <a:t>vidensbank for tiltag og indsatser  </a:t>
            </a:r>
            <a:endParaRPr lang="da-DK" sz="1800" dirty="0"/>
          </a:p>
          <a:p>
            <a:pPr marL="0" indent="0">
              <a:buNone/>
            </a:pPr>
            <a:endParaRPr lang="da-DK" dirty="0"/>
          </a:p>
        </p:txBody>
      </p:sp>
    </p:spTree>
    <p:extLst>
      <p:ext uri="{BB962C8B-B14F-4D97-AF65-F5344CB8AC3E}">
        <p14:creationId xmlns:p14="http://schemas.microsoft.com/office/powerpoint/2010/main" val="158106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8</a:t>
            </a:fld>
            <a:endParaRPr lang="en-US" dirty="0"/>
          </a:p>
        </p:txBody>
      </p:sp>
      <p:sp>
        <p:nvSpPr>
          <p:cNvPr id="3" name="Titel 2"/>
          <p:cNvSpPr>
            <a:spLocks noGrp="1"/>
          </p:cNvSpPr>
          <p:nvPr>
            <p:ph type="title"/>
          </p:nvPr>
        </p:nvSpPr>
        <p:spPr>
          <a:xfrm>
            <a:off x="591671" y="370290"/>
            <a:ext cx="11499924" cy="1474385"/>
          </a:xfrm>
        </p:spPr>
        <p:txBody>
          <a:bodyPr/>
          <a:lstStyle/>
          <a:p>
            <a:pPr>
              <a:lnSpc>
                <a:spcPct val="120000"/>
              </a:lnSpc>
              <a:spcBef>
                <a:spcPts val="600"/>
              </a:spcBef>
              <a:spcAft>
                <a:spcPts val="300"/>
              </a:spcAft>
            </a:pPr>
            <a:r>
              <a:rPr lang="da-DK" sz="2800" spc="100" dirty="0">
                <a:hlinkClick r:id="rId3"/>
              </a:rPr>
              <a:t>1.3.2 Procedure for udmeldelse af ikke fremmødte studerende på bacheloruddannelser</a:t>
            </a:r>
            <a:endParaRPr lang="da-DK" sz="2800" spc="100" dirty="0">
              <a:ea typeface="Times New Roman" panose="02020603050405020304" pitchFamily="18" charset="0"/>
              <a:cs typeface="Times New Roman" panose="02020603050405020304" pitchFamily="18" charset="0"/>
            </a:endParaRPr>
          </a:p>
        </p:txBody>
      </p:sp>
      <p:sp>
        <p:nvSpPr>
          <p:cNvPr id="4" name="Pladsholder til tekst 3"/>
          <p:cNvSpPr>
            <a:spLocks noGrp="1"/>
          </p:cNvSpPr>
          <p:nvPr>
            <p:ph type="body" sz="quarter" idx="12"/>
          </p:nvPr>
        </p:nvSpPr>
        <p:spPr>
          <a:xfrm>
            <a:off x="775088" y="1844675"/>
            <a:ext cx="11237239" cy="4924183"/>
          </a:xfrm>
        </p:spPr>
        <p:txBody>
          <a:bodyPr>
            <a:normAutofit/>
          </a:bodyPr>
          <a:lstStyle/>
          <a:p>
            <a:pPr marL="0" lvl="0" indent="0">
              <a:buNone/>
            </a:pPr>
            <a:r>
              <a:rPr lang="da-DK" sz="1800" b="1" dirty="0"/>
              <a:t>Processen:</a:t>
            </a:r>
          </a:p>
          <a:p>
            <a:pPr marL="361950" indent="-361950"/>
            <a:r>
              <a:rPr lang="da-DK" sz="1900" dirty="0"/>
              <a:t>Proceduren gælder for alle bachelor- og professionsbacheloruddannelser. </a:t>
            </a:r>
          </a:p>
          <a:p>
            <a:pPr marL="361950" indent="-361950"/>
            <a:r>
              <a:rPr lang="da-DK" sz="1900" dirty="0"/>
              <a:t>Processen gennemføres fra 1. september – primo oktober</a:t>
            </a:r>
          </a:p>
          <a:p>
            <a:pPr marL="361950" indent="-361950"/>
            <a:r>
              <a:rPr lang="da-DK" sz="1900" dirty="0"/>
              <a:t>Der findes to forskellige metoder for registrering: </a:t>
            </a:r>
          </a:p>
          <a:p>
            <a:pPr marL="342900" lvl="0" indent="-342900">
              <a:buAutoNum type="arabicPeriod"/>
            </a:pPr>
            <a:r>
              <a:rPr lang="da-DK" sz="1800" u="sng" dirty="0"/>
              <a:t>Registrering på bacheloruddannelser uden studiestartsprøve i forbindelse med undervisningen:</a:t>
            </a:r>
          </a:p>
          <a:p>
            <a:pPr marL="625475" lvl="2" indent="-182563">
              <a:buFont typeface="Wingdings" panose="05000000000000000000" pitchFamily="2" charset="2"/>
              <a:buChar char="Ø"/>
            </a:pPr>
            <a:r>
              <a:rPr lang="da-DK" sz="1400" dirty="0"/>
              <a:t>1) Studienævnsformanden trækker lister, 2) studerende registreres ifm. undervisning, 3) listerne sendes til BA optag, som kontakter ikke-fremmødte studerende pr. mail, 4) de ikke-fremmødte studerende udmeldes. </a:t>
            </a:r>
          </a:p>
          <a:p>
            <a:pPr marL="342900" lvl="0" indent="-342900">
              <a:buAutoNum type="arabicPeriod"/>
            </a:pPr>
            <a:r>
              <a:rPr lang="da-DK" sz="1800" u="sng" dirty="0"/>
              <a:t>Registrering på bacheloruddannelser med studiestartsprøve: </a:t>
            </a:r>
          </a:p>
          <a:p>
            <a:pPr marL="625475">
              <a:buFont typeface="Wingdings" panose="05000000000000000000" pitchFamily="2" charset="2"/>
              <a:buChar char="Ø"/>
            </a:pPr>
            <a:r>
              <a:rPr lang="da-DK" dirty="0"/>
              <a:t>1) Studienævnsformanden trækker lister, 2) studerende registreres ifm. afholdelse af studiestartsprøve, 3) listerne sendes til BA optag, som udmelder de studerende, der ikke har bestået studiestartsprøven</a:t>
            </a:r>
            <a:endParaRPr lang="da-DK" u="sng" dirty="0"/>
          </a:p>
          <a:p>
            <a:pPr lvl="0"/>
            <a:endParaRPr lang="da-DK" dirty="0"/>
          </a:p>
          <a:p>
            <a:pPr marL="361950" indent="-361950"/>
            <a:endParaRPr lang="da-DK" sz="2400" dirty="0"/>
          </a:p>
          <a:p>
            <a:pPr marL="361950" indent="-361950">
              <a:buNone/>
            </a:pPr>
            <a:endParaRPr lang="da-DK" sz="2400" dirty="0"/>
          </a:p>
        </p:txBody>
      </p:sp>
    </p:spTree>
    <p:extLst>
      <p:ext uri="{BB962C8B-B14F-4D97-AF65-F5344CB8AC3E}">
        <p14:creationId xmlns:p14="http://schemas.microsoft.com/office/powerpoint/2010/main" val="1201977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9</a:t>
            </a:fld>
            <a:endParaRPr lang="en-US" dirty="0"/>
          </a:p>
        </p:txBody>
      </p:sp>
      <p:sp>
        <p:nvSpPr>
          <p:cNvPr id="3" name="Titel 2"/>
          <p:cNvSpPr>
            <a:spLocks noGrp="1"/>
          </p:cNvSpPr>
          <p:nvPr>
            <p:ph type="title"/>
          </p:nvPr>
        </p:nvSpPr>
        <p:spPr>
          <a:xfrm>
            <a:off x="591671" y="370290"/>
            <a:ext cx="11499924" cy="1474385"/>
          </a:xfrm>
        </p:spPr>
        <p:txBody>
          <a:bodyPr/>
          <a:lstStyle/>
          <a:p>
            <a:pPr>
              <a:lnSpc>
                <a:spcPct val="120000"/>
              </a:lnSpc>
              <a:spcBef>
                <a:spcPts val="600"/>
              </a:spcBef>
              <a:spcAft>
                <a:spcPts val="300"/>
              </a:spcAft>
            </a:pPr>
            <a:r>
              <a:rPr lang="da-DK" sz="2800" spc="100" dirty="0">
                <a:hlinkClick r:id="rId3"/>
              </a:rPr>
              <a:t>1.3.3 Procedure for udmeldelse af ikke fremmødte studerende på kandidatuddannelser </a:t>
            </a:r>
            <a:endParaRPr lang="da-DK" sz="2800" spc="100" dirty="0">
              <a:ea typeface="Times New Roman" panose="02020603050405020304" pitchFamily="18" charset="0"/>
              <a:cs typeface="Times New Roman" panose="02020603050405020304" pitchFamily="18" charset="0"/>
            </a:endParaRPr>
          </a:p>
        </p:txBody>
      </p:sp>
      <p:sp>
        <p:nvSpPr>
          <p:cNvPr id="4" name="Pladsholder til tekst 3"/>
          <p:cNvSpPr>
            <a:spLocks noGrp="1"/>
          </p:cNvSpPr>
          <p:nvPr>
            <p:ph type="body" sz="quarter" idx="12"/>
          </p:nvPr>
        </p:nvSpPr>
        <p:spPr>
          <a:xfrm>
            <a:off x="775088" y="1844675"/>
            <a:ext cx="11237239" cy="4924183"/>
          </a:xfrm>
        </p:spPr>
        <p:txBody>
          <a:bodyPr>
            <a:normAutofit/>
          </a:bodyPr>
          <a:lstStyle/>
          <a:p>
            <a:pPr marL="0" lvl="0" indent="0">
              <a:buNone/>
            </a:pPr>
            <a:r>
              <a:rPr lang="da-DK" sz="1800" b="1" dirty="0"/>
              <a:t>Processen:</a:t>
            </a:r>
          </a:p>
          <a:p>
            <a:r>
              <a:rPr lang="da-DK" sz="1900" dirty="0"/>
              <a:t>Proceduren gælder for alle kandidatuddannelser. </a:t>
            </a:r>
          </a:p>
          <a:p>
            <a:r>
              <a:rPr lang="da-DK" sz="1900" dirty="0"/>
              <a:t>Processen gennemføres fra 1.september – primo oktober</a:t>
            </a:r>
          </a:p>
          <a:p>
            <a:pPr marL="533400">
              <a:buFont typeface="Wingdings" panose="05000000000000000000" pitchFamily="2" charset="2"/>
              <a:buChar char="Ø"/>
            </a:pPr>
            <a:r>
              <a:rPr lang="da-DK" dirty="0"/>
              <a:t>1) KA-optag sender lister til alle studienævn 2) de studerende registreres ifm. undervisning 3) Listerne returneres til KA-optag, 4) KA-optag kontakter alle ikke-fremmødte studerende, 5) KA-optag udmelder de ikke-fremmødte studerende, som de ikke har hørt fra.  </a:t>
            </a:r>
          </a:p>
          <a:p>
            <a:pPr marL="361950" indent="-361950">
              <a:buNone/>
            </a:pPr>
            <a:endParaRPr lang="da-DK" sz="2400" dirty="0"/>
          </a:p>
        </p:txBody>
      </p:sp>
    </p:spTree>
    <p:extLst>
      <p:ext uri="{BB962C8B-B14F-4D97-AF65-F5344CB8AC3E}">
        <p14:creationId xmlns:p14="http://schemas.microsoft.com/office/powerpoint/2010/main" val="1344135359"/>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2.xml><?xml version="1.0" encoding="utf-8"?>
<a:theme xmlns:a="http://schemas.openxmlformats.org/drawingml/2006/main" name="AAU PowerPoint - Blue">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9317A137-B940-47C4-9CBA-CAC799E9FD86}"/>
    </a:ext>
  </a:extLst>
</a:theme>
</file>

<file path=ppt/theme/theme3.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blank">
  <a:themeElements>
    <a:clrScheme name="TV2">
      <a:dk1>
        <a:srgbClr val="2C2C2E"/>
      </a:dk1>
      <a:lt1>
        <a:sysClr val="window" lastClr="FFFFFF"/>
      </a:lt1>
      <a:dk2>
        <a:srgbClr val="ABC433"/>
      </a:dk2>
      <a:lt2>
        <a:srgbClr val="F2F2F2"/>
      </a:lt2>
      <a:accent1>
        <a:srgbClr val="D21E1E"/>
      </a:accent1>
      <a:accent2>
        <a:srgbClr val="006778"/>
      </a:accent2>
      <a:accent3>
        <a:srgbClr val="D78019"/>
      </a:accent3>
      <a:accent4>
        <a:srgbClr val="3A9946"/>
      </a:accent4>
      <a:accent5>
        <a:srgbClr val="C40079"/>
      </a:accent5>
      <a:accent6>
        <a:srgbClr val="59277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rtlCol="0" anchor="t" anchorCtr="0"/>
      <a:lstStyle>
        <a:defPPr marL="270000" indent="-270000">
          <a:spcBef>
            <a:spcPts val="600"/>
          </a:spcBef>
          <a:buBlip>
            <a:blip xmlns:r="http://schemas.openxmlformats.org/officeDocument/2006/relationships" r:embed="rId1"/>
          </a:buBlip>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85750" indent="-285750">
          <a:spcBef>
            <a:spcPts val="600"/>
          </a:spcBef>
          <a:buBlip>
            <a:blip xmlns:r="http://schemas.openxmlformats.org/officeDocument/2006/relationships" r:embed="rId2"/>
          </a:buBlip>
          <a:defRPr sz="1800" dirty="0" err="1" smtClean="0"/>
        </a:defPPr>
      </a:lstStyle>
    </a:txDef>
  </a:objectDefaults>
  <a:extraClrSchemeLst/>
  <a:custClrLst>
    <a:custClr name="TV 2 + TV 2 NEWS">
      <a:srgbClr val="D21E1E"/>
    </a:custClr>
    <a:custClr name="TV 2 PLAY">
      <a:srgbClr val="1AACD6"/>
    </a:custClr>
    <a:custClr name="TV 2 FRI">
      <a:srgbClr val="6FAF0B"/>
    </a:custClr>
    <a:custClr name="TV 2 FILM">
      <a:srgbClr val="000000"/>
    </a:custClr>
    <a:custClr name="TV 2 CHARLIE">
      <a:srgbClr val="FD731E"/>
    </a:custClr>
    <a:custClr name="TV 2 ZULU">
      <a:srgbClr val="FF00FF"/>
    </a:custClr>
    <a:custClr name="TV 2 SPORT">
      <a:srgbClr val="0069FA"/>
    </a:custClr>
    <a:custClr name="TV 2 BUSINESS">
      <a:srgbClr val="3F4E5F"/>
    </a:custClr>
  </a:custClrLst>
  <a:extLst>
    <a:ext uri="{05A4C25C-085E-4340-85A3-A5531E510DB2}">
      <thm15:themeFamily xmlns:thm15="http://schemas.microsoft.com/office/thememl/2012/main" name="1 TV 2 template.potx" id="{56E1064C-CB63-4B1D-B9E5-35A0D3DFBF6D}" vid="{4F9F0AD7-4D1D-4A1B-99C8-3FC3E652C6C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44811465383E943B92E1D8FB4ACE096" ma:contentTypeVersion="2" ma:contentTypeDescription="Opret et nyt dokument." ma:contentTypeScope="" ma:versionID="406042b88fc1e58a3b152e7002a70182">
  <xsd:schema xmlns:xsd="http://www.w3.org/2001/XMLSchema" xmlns:xs="http://www.w3.org/2001/XMLSchema" xmlns:p="http://schemas.microsoft.com/office/2006/metadata/properties" xmlns:ns2="bfb3083c-c57b-4611-a9bc-f653d3097a5f" targetNamespace="http://schemas.microsoft.com/office/2006/metadata/properties" ma:root="true" ma:fieldsID="89f0d00725625017c110fcd8825dd4dc" ns2:_="">
    <xsd:import namespace="bfb3083c-c57b-4611-a9bc-f653d3097a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3083c-c57b-4611-a9bc-f653d3097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603602-65E0-48FA-BF06-563C46D1CC25}">
  <ds:schemaRefs>
    <ds:schemaRef ds:uri="http://schemas.microsoft.com/office/infopath/2007/PartnerControls"/>
    <ds:schemaRef ds:uri="http://purl.org/dc/elements/1.1/"/>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 ds:uri="bfb3083c-c57b-4611-a9bc-f653d3097a5f"/>
    <ds:schemaRef ds:uri="http://purl.org/dc/dcmitype/"/>
  </ds:schemaRefs>
</ds:datastoreItem>
</file>

<file path=customXml/itemProps2.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3.xml><?xml version="1.0" encoding="utf-8"?>
<ds:datastoreItem xmlns:ds="http://schemas.openxmlformats.org/officeDocument/2006/customXml" ds:itemID="{680A4DEC-F2EC-462E-9EAC-712AB2819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b3083c-c57b-4611-a9bc-f653d3097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AAU 16_9 (DA)</Template>
  <TotalTime>7593</TotalTime>
  <Words>1505</Words>
  <Application>Microsoft Office PowerPoint</Application>
  <PresentationFormat>Widescreen</PresentationFormat>
  <Paragraphs>194</Paragraphs>
  <Slides>13</Slides>
  <Notes>10</Notes>
  <HiddenSlides>0</HiddenSlides>
  <MMClips>0</MMClips>
  <ScaleCrop>false</ScaleCrop>
  <HeadingPairs>
    <vt:vector size="6" baseType="variant">
      <vt:variant>
        <vt:lpstr>Benyttede skrifttyper</vt:lpstr>
      </vt:variant>
      <vt:variant>
        <vt:i4>4</vt:i4>
      </vt:variant>
      <vt:variant>
        <vt:lpstr>Tema</vt:lpstr>
      </vt:variant>
      <vt:variant>
        <vt:i4>4</vt:i4>
      </vt:variant>
      <vt:variant>
        <vt:lpstr>Slidetitler</vt:lpstr>
      </vt:variant>
      <vt:variant>
        <vt:i4>13</vt:i4>
      </vt:variant>
    </vt:vector>
  </HeadingPairs>
  <TitlesOfParts>
    <vt:vector size="21" baseType="lpstr">
      <vt:lpstr>Arial</vt:lpstr>
      <vt:lpstr>Arial Black</vt:lpstr>
      <vt:lpstr>Calibri</vt:lpstr>
      <vt:lpstr>Wingdings</vt:lpstr>
      <vt:lpstr>AAU PowerPoint</vt:lpstr>
      <vt:lpstr>AAU PowerPoint - Blue</vt:lpstr>
      <vt:lpstr>1_AAU PowerPoint</vt:lpstr>
      <vt:lpstr>blank</vt:lpstr>
      <vt:lpstr>Introduktion til kvalitetsområde  ”1. Rekruttering og studiestart” </vt:lpstr>
      <vt:lpstr>Rammerne for AAU’s kvalitetssystem</vt:lpstr>
      <vt:lpstr>Kvalitetsområdet for rekruttering og studiestart har fokus på:</vt:lpstr>
      <vt:lpstr>Målsætninger, standarder og indikatorer </vt:lpstr>
      <vt:lpstr>Målsætninger, standarder og indikatorer fortsat</vt:lpstr>
      <vt:lpstr>Procedurer tilknyttet ”rekruttering og studie-start”</vt:lpstr>
      <vt:lpstr>1.3.1 Principper for studiestart  </vt:lpstr>
      <vt:lpstr>1.3.2 Procedure for udmeldelse af ikke fremmødte studerende på bacheloruddannelser</vt:lpstr>
      <vt:lpstr>1.3.3 Procedure for udmeldelse af ikke fremmødte studerende på kandidatuddannelser </vt:lpstr>
      <vt:lpstr>2.3.2 Principper for evalueringer med studerende</vt:lpstr>
      <vt:lpstr>4.3.1 Principper for studie-, trivsels- og karrierevejledning</vt:lpstr>
      <vt:lpstr>4.3.2 Procedure for vejledning af forsinkede studerende</vt:lpstr>
      <vt:lpstr>Vil du vide mere om AAU’s kvalitetssystem</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AAU Kvalitetsnetværk</dc:title>
  <dc:creator>Lena Højlund Larsen</dc:creator>
  <cp:lastModifiedBy>Lena Højlund Larsen</cp:lastModifiedBy>
  <cp:revision>306</cp:revision>
  <cp:lastPrinted>2022-10-03T09:00:42Z</cp:lastPrinted>
  <dcterms:created xsi:type="dcterms:W3CDTF">2019-09-03T05:58:02Z</dcterms:created>
  <dcterms:modified xsi:type="dcterms:W3CDTF">2023-02-22T08:23:26Z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0x010100B44811465383E943B92E1D8FB4ACE096</vt:lpwstr>
  </property>
</Properties>
</file>