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20"/>
  </p:notesMasterIdLst>
  <p:handoutMasterIdLst>
    <p:handoutMasterId r:id="rId21"/>
  </p:handoutMasterIdLst>
  <p:sldIdLst>
    <p:sldId id="417" r:id="rId8"/>
    <p:sldId id="484" r:id="rId9"/>
    <p:sldId id="480" r:id="rId10"/>
    <p:sldId id="486" r:id="rId11"/>
    <p:sldId id="488" r:id="rId12"/>
    <p:sldId id="490" r:id="rId13"/>
    <p:sldId id="491" r:id="rId14"/>
    <p:sldId id="506" r:id="rId15"/>
    <p:sldId id="500" r:id="rId16"/>
    <p:sldId id="503" r:id="rId17"/>
    <p:sldId id="507" r:id="rId18"/>
    <p:sldId id="513" r:id="rId19"/>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480"/>
            <p14:sldId id="486"/>
            <p14:sldId id="488"/>
            <p14:sldId id="490"/>
            <p14:sldId id="491"/>
            <p14:sldId id="506"/>
            <p14:sldId id="500"/>
            <p14:sldId id="503"/>
            <p14:sldId id="507"/>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3901" autoAdjust="0"/>
  </p:normalViewPr>
  <p:slideViewPr>
    <p:cSldViewPr snapToGrid="0" snapToObjects="1">
      <p:cViewPr varScale="1">
        <p:scale>
          <a:sx n="68" d="100"/>
          <a:sy n="68" d="100"/>
        </p:scale>
        <p:origin x="648" y="72"/>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2/22/2023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2/22/2023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47688" y="874713"/>
            <a:ext cx="7775576" cy="4375150"/>
          </a:xfrm>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12</a:t>
            </a:fld>
            <a:endParaRPr lang="da-DK"/>
          </a:p>
        </p:txBody>
      </p:sp>
    </p:spTree>
    <p:extLst>
      <p:ext uri="{BB962C8B-B14F-4D97-AF65-F5344CB8AC3E}">
        <p14:creationId xmlns:p14="http://schemas.microsoft.com/office/powerpoint/2010/main" val="34948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421478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98882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334433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218170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2843399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4000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471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90070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9138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a:p>
            <a:pPr lvl="1"/>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20049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992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82534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6523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a:t>AF </a:t>
            </a:r>
            <a:r>
              <a:rPr lang="da-DK" dirty="0"/>
              <a:t>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79417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hyperlink" Target="https://www.kvalitet.aau.dk/Kvalitetsdokumenter/#492296"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s://www.kvalitet.aau.dk/Kvalitetsdokumenter/#492296"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kvalitet.aau.dk/Kvalitetsdokumenter/#492296"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www.kvalitet.aau.dk/Kvalitetsdokumenter/#492296"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hyperlink" Target="https://www.kvalitet.aau.dk/Kvalitetsdokumenter/#492296"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a:t>Introduktion til kvalitetsområde </a:t>
            </a:r>
            <a:br>
              <a:rPr lang="da-DK" sz="2000" dirty="0"/>
            </a:br>
            <a:r>
              <a:rPr lang="da-DK" sz="2000" dirty="0"/>
              <a:t>”4. Studiemiljø” </a:t>
            </a:r>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a:t>1. Marts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75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10</a:t>
            </a:fld>
            <a:endParaRPr kumimoji="0" lang="en-US" sz="750" b="1" i="0" u="none" strike="noStrike" kern="1200" cap="none" spc="0" normalizeH="0" baseline="0" noProof="0" dirty="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38067" y="341573"/>
            <a:ext cx="11095636"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hlinkClick r:id="rId2"/>
              </a:rPr>
              <a:t>4.3.1 Principper for studie-, trivsels- og karrierevejledning</a:t>
            </a:r>
            <a:endParaRPr lang="da-DK" sz="2800" spc="100" dirty="0">
              <a:ea typeface="Times New Roman" panose="02020603050405020304" pitchFamily="18" charset="0"/>
              <a:cs typeface="Times New Roman" panose="02020603050405020304" pitchFamily="18" charset="0"/>
            </a:endParaRPr>
          </a:p>
        </p:txBody>
      </p:sp>
      <p:sp>
        <p:nvSpPr>
          <p:cNvPr id="26" name="Pladsholder til tekst 3"/>
          <p:cNvSpPr>
            <a:spLocks noGrp="1"/>
          </p:cNvSpPr>
          <p:nvPr>
            <p:ph type="body" sz="quarter" idx="12"/>
          </p:nvPr>
        </p:nvSpPr>
        <p:spPr>
          <a:xfrm>
            <a:off x="1220487" y="1402072"/>
            <a:ext cx="10297712" cy="4752528"/>
          </a:xfrm>
        </p:spPr>
        <p:txBody>
          <a:bodyPr>
            <a:normAutofit fontScale="92500" lnSpcReduction="10000"/>
          </a:bodyPr>
          <a:lstStyle/>
          <a:p>
            <a:pPr marL="361950" indent="-361950"/>
            <a:r>
              <a:rPr lang="da-DK" sz="2100" dirty="0"/>
              <a:t>Studie-, trivsels- og karrierevejledning gives ud fra følgende principper</a:t>
            </a:r>
          </a:p>
          <a:p>
            <a:pPr marL="1206500" indent="-342900">
              <a:buFont typeface="Wingdings" panose="05000000000000000000" pitchFamily="2" charset="2"/>
              <a:buChar char="Ø"/>
            </a:pPr>
            <a:r>
              <a:rPr lang="da-DK" sz="2000" dirty="0"/>
              <a:t>Vejledning skal være/give</a:t>
            </a:r>
          </a:p>
          <a:p>
            <a:pPr marL="1701800" lvl="1" indent="-342900">
              <a:buFont typeface="+mj-lt"/>
              <a:buAutoNum type="arabicPeriod"/>
            </a:pPr>
            <a:r>
              <a:rPr lang="da-DK" dirty="0"/>
              <a:t>Kvalificeret</a:t>
            </a:r>
          </a:p>
          <a:p>
            <a:pPr marL="1701800" lvl="1" indent="-342900">
              <a:buFont typeface="+mj-lt"/>
              <a:buAutoNum type="arabicPeriod"/>
            </a:pPr>
            <a:r>
              <a:rPr lang="da-DK" dirty="0"/>
              <a:t>Ansvarlig</a:t>
            </a:r>
          </a:p>
          <a:p>
            <a:pPr marL="1701800" lvl="1" indent="-342900">
              <a:buFont typeface="+mj-lt"/>
              <a:buAutoNum type="arabicPeriod"/>
            </a:pPr>
            <a:r>
              <a:rPr lang="da-DK" dirty="0"/>
              <a:t>Meningsfuld helhed</a:t>
            </a:r>
          </a:p>
          <a:p>
            <a:pPr marL="1701800" lvl="1" indent="-342900">
              <a:buFont typeface="+mj-lt"/>
              <a:buAutoNum type="arabicPeriod"/>
            </a:pPr>
            <a:r>
              <a:rPr lang="da-DK" dirty="0"/>
              <a:t>Bæredygtig</a:t>
            </a:r>
          </a:p>
          <a:p>
            <a:pPr marL="1701800" lvl="1" indent="-342900">
              <a:buFont typeface="+mj-lt"/>
              <a:buAutoNum type="arabicPeriod"/>
            </a:pPr>
            <a:r>
              <a:rPr lang="da-DK" dirty="0"/>
              <a:t>Ligeværdig</a:t>
            </a:r>
          </a:p>
          <a:p>
            <a:pPr marL="1701800" lvl="1" indent="-342900">
              <a:buFont typeface="+mj-lt"/>
              <a:buAutoNum type="arabicPeriod"/>
            </a:pPr>
            <a:r>
              <a:rPr lang="da-DK" dirty="0"/>
              <a:t>Tilgængelig, synlig og sammenhængende</a:t>
            </a:r>
          </a:p>
          <a:p>
            <a:pPr marL="361950" indent="-361950"/>
            <a:r>
              <a:rPr lang="da-DK" sz="2000" dirty="0"/>
              <a:t>Principperne anvendes både i kvalitetsområde 1, 4 og 6 i forbindelsen med rekruttering, studiestart, studiemiljø samt job og karriere</a:t>
            </a:r>
          </a:p>
          <a:p>
            <a:pPr marL="361950" indent="-361950"/>
            <a:r>
              <a:rPr lang="da-DK" sz="2000" dirty="0"/>
              <a:t>Vejledning gives både lokalt i uddannelserne og centralt i Studieservice</a:t>
            </a:r>
          </a:p>
          <a:p>
            <a:pPr marL="361950" indent="-361950"/>
            <a:r>
              <a:rPr lang="da-DK" sz="2000" dirty="0"/>
              <a:t>Principperne omfatter ikke faglig vejledning i forbindelse med kurser og projekter </a:t>
            </a:r>
          </a:p>
          <a:p>
            <a:pPr marL="361950" indent="-361950"/>
            <a:r>
              <a:rPr lang="da-DK" sz="2000" dirty="0"/>
              <a:t>Principperne omfatter ikke VEU-uddannelserne</a:t>
            </a:r>
          </a:p>
          <a:p>
            <a:pPr marL="1358900" lvl="1"/>
            <a:endParaRPr lang="da-DK" dirty="0"/>
          </a:p>
          <a:p>
            <a:pPr marL="0" indent="0">
              <a:buNone/>
            </a:pPr>
            <a:endParaRPr lang="da-DK" dirty="0"/>
          </a:p>
        </p:txBody>
      </p:sp>
    </p:spTree>
    <p:extLst>
      <p:ext uri="{BB962C8B-B14F-4D97-AF65-F5344CB8AC3E}">
        <p14:creationId xmlns:p14="http://schemas.microsoft.com/office/powerpoint/2010/main" val="73058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11</a:t>
            </a:fld>
            <a:endParaRPr lang="en-US" dirty="0"/>
          </a:p>
        </p:txBody>
      </p:sp>
      <p:sp>
        <p:nvSpPr>
          <p:cNvPr id="3" name="Titel 2"/>
          <p:cNvSpPr>
            <a:spLocks noGrp="1"/>
          </p:cNvSpPr>
          <p:nvPr>
            <p:ph type="title"/>
          </p:nvPr>
        </p:nvSpPr>
        <p:spPr>
          <a:xfrm>
            <a:off x="587374" y="370290"/>
            <a:ext cx="10620095"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hlinkClick r:id="rId3"/>
              </a:rPr>
              <a:t>4.3.2 Procedure for vejledning af forsinkede studerende</a:t>
            </a:r>
            <a:endParaRPr lang="da-DK" sz="32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361950" indent="-361950"/>
            <a:r>
              <a:rPr lang="da-DK" dirty="0"/>
              <a:t>Proceduren skal gennemføres to gange årligt: </a:t>
            </a:r>
          </a:p>
          <a:p>
            <a:pPr marL="1701800" lvl="1" indent="-342900">
              <a:buFont typeface="+mj-lt"/>
              <a:buAutoNum type="arabicPeriod"/>
            </a:pPr>
            <a:r>
              <a:rPr lang="da-DK" dirty="0"/>
              <a:t>I efterårssemesteret (august/september): Studerende på 3. og senere semestre, der er forsinkede med mere end 5 ECTS-point.</a:t>
            </a:r>
          </a:p>
          <a:p>
            <a:pPr marL="1701800" lvl="1" indent="-342900">
              <a:buFont typeface="+mj-lt"/>
              <a:buAutoNum type="arabicPeriod"/>
            </a:pPr>
            <a:r>
              <a:rPr lang="da-DK" dirty="0"/>
              <a:t>I forårssemesteret (marts/april): Studerende på 1. studieår (BA, PBA og KA), der er forsinkede med mere end 5 ECTS-point. </a:t>
            </a:r>
          </a:p>
          <a:p>
            <a:pPr marL="361950" indent="-361950"/>
            <a:r>
              <a:rPr lang="da-DK" dirty="0"/>
              <a:t>Studerende, der er forsinkede med</a:t>
            </a:r>
          </a:p>
          <a:p>
            <a:pPr marL="1701800" lvl="1" indent="-342900">
              <a:buFont typeface="+mj-lt"/>
              <a:buAutoNum type="arabicPeriod"/>
            </a:pPr>
            <a:r>
              <a:rPr lang="da-DK" dirty="0"/>
              <a:t>mere end 5 og op til 15 ECTS-point (gul kategori): mail med tilbud om vejledningssamtale med studienævnsformanden.</a:t>
            </a:r>
          </a:p>
          <a:p>
            <a:pPr marL="1701800" lvl="1" indent="-342900">
              <a:buFont typeface="+mj-lt"/>
              <a:buAutoNum type="arabicPeriod"/>
            </a:pPr>
            <a:r>
              <a:rPr lang="da-DK" dirty="0"/>
              <a:t>mere end 15 ECTS-point (rød kategori): mail med indkald til vejledningssamtale med studienævnsformanden.  </a:t>
            </a:r>
          </a:p>
          <a:p>
            <a:pPr marL="361950" indent="-361950"/>
            <a:r>
              <a:rPr lang="da-DK" dirty="0"/>
              <a:t>Vejledningstilbud: </a:t>
            </a:r>
          </a:p>
          <a:p>
            <a:pPr marL="1701800" lvl="1" indent="-342900">
              <a:buFont typeface="+mj-lt"/>
              <a:buAutoNum type="arabicPeriod"/>
            </a:pPr>
            <a:r>
              <a:rPr lang="da-DK" dirty="0"/>
              <a:t>Er den studerende forsinket af faglige årsager, varetages vejledningen som udgangspunkt af studienævnsformanden.</a:t>
            </a:r>
          </a:p>
          <a:p>
            <a:pPr marL="1701800" lvl="1" indent="-342900">
              <a:buFont typeface="+mj-lt"/>
              <a:buAutoNum type="arabicPeriod"/>
            </a:pPr>
            <a:r>
              <a:rPr lang="da-DK" dirty="0"/>
              <a:t>Er den studerende forsinket på grund af trivselsmæssige årsager, som hører under Studie- og trivselsvejledningens kompetenceområder, kan studienævnsformanden henvise til samtale ved AAU Studie- og trivselsvejledning.</a:t>
            </a:r>
            <a:endParaRPr lang="da-DK" sz="1800" dirty="0"/>
          </a:p>
        </p:txBody>
      </p:sp>
    </p:spTree>
    <p:extLst>
      <p:ext uri="{BB962C8B-B14F-4D97-AF65-F5344CB8AC3E}">
        <p14:creationId xmlns:p14="http://schemas.microsoft.com/office/powerpoint/2010/main" val="180738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999A506-311B-2CF3-BA61-B60EFEDD8F26}"/>
              </a:ext>
            </a:extLst>
          </p:cNvPr>
          <p:cNvPicPr>
            <a:picLocks noChangeAspect="1"/>
          </p:cNvPicPr>
          <p:nvPr/>
        </p:nvPicPr>
        <p:blipFill>
          <a:blip r:embed="rId3"/>
          <a:stretch>
            <a:fillRect/>
          </a:stretch>
        </p:blipFill>
        <p:spPr>
          <a:xfrm>
            <a:off x="5466520" y="1197589"/>
            <a:ext cx="6372271" cy="5565161"/>
          </a:xfrm>
          <a:prstGeom prst="rect">
            <a:avLst/>
          </a:prstGeom>
        </p:spPr>
      </p:pic>
      <p:sp>
        <p:nvSpPr>
          <p:cNvPr id="15" name="Pladsholder til tekst 3"/>
          <p:cNvSpPr>
            <a:spLocks noGrp="1"/>
          </p:cNvSpPr>
          <p:nvPr>
            <p:ph type="body" sz="quarter" idx="12"/>
          </p:nvPr>
        </p:nvSpPr>
        <p:spPr>
          <a:xfrm>
            <a:off x="506536" y="1398551"/>
            <a:ext cx="4959985" cy="5118652"/>
          </a:xfrm>
        </p:spPr>
        <p:txBody>
          <a:bodyPr>
            <a:normAutofit/>
          </a:bodyPr>
          <a:lstStyle/>
          <a:p>
            <a:pPr marL="0" indent="0">
              <a:buNone/>
            </a:pPr>
            <a:r>
              <a:rPr lang="da-DK" sz="2400" b="1" i="1" dirty="0">
                <a:solidFill>
                  <a:srgbClr val="FF0000"/>
                </a:solidFill>
              </a:rPr>
              <a:t>www.kvalitet.aau.dk</a:t>
            </a:r>
          </a:p>
          <a:p>
            <a:pPr marL="361950" lvl="0" indent="-361950"/>
            <a:r>
              <a:rPr lang="da-DK" sz="1900" b="1" i="1" dirty="0"/>
              <a:t>Beskrivelse </a:t>
            </a:r>
            <a:r>
              <a:rPr lang="da-DK" sz="1900" dirty="0"/>
              <a:t>af kvalitetssystemet</a:t>
            </a:r>
          </a:p>
          <a:p>
            <a:pPr marL="361950" lvl="0" indent="-361950"/>
            <a:r>
              <a:rPr lang="da-DK" sz="1900" b="1" i="1" dirty="0"/>
              <a:t>Alle dokumenter</a:t>
            </a:r>
            <a:r>
              <a:rPr lang="da-DK" sz="1900" dirty="0"/>
              <a:t> der tegner det</a:t>
            </a:r>
          </a:p>
          <a:p>
            <a:pPr marL="0" lvl="0" indent="0">
              <a:spcBef>
                <a:spcPts val="0"/>
              </a:spcBef>
              <a:buNone/>
            </a:pPr>
            <a:r>
              <a:rPr lang="da-DK" sz="1900" dirty="0"/>
              <a:t>     samlede kvalitetssystem:</a:t>
            </a:r>
          </a:p>
          <a:p>
            <a:pPr marL="700087" lvl="0" indent="-342900">
              <a:spcBef>
                <a:spcPts val="0"/>
              </a:spcBef>
              <a:buFont typeface="Wingdings" panose="05000000000000000000" pitchFamily="2" charset="2"/>
              <a:buChar char="Ø"/>
            </a:pPr>
            <a:r>
              <a:rPr lang="da-DK" b="1" i="1" dirty="0"/>
              <a:t>Overordnede rammer</a:t>
            </a:r>
          </a:p>
          <a:p>
            <a:pPr marL="700087" lvl="0" indent="-342900">
              <a:spcBef>
                <a:spcPts val="0"/>
              </a:spcBef>
              <a:buFont typeface="Wingdings" panose="05000000000000000000" pitchFamily="2" charset="2"/>
              <a:buChar char="Ø"/>
            </a:pPr>
            <a:r>
              <a:rPr lang="da-DK" b="1" i="1" dirty="0"/>
              <a:t>Rammedokument for hvert kvalitetsområde</a:t>
            </a:r>
          </a:p>
          <a:p>
            <a:pPr marL="700087" lvl="0" indent="-342900">
              <a:spcBef>
                <a:spcPts val="0"/>
              </a:spcBef>
              <a:buFont typeface="Wingdings" panose="05000000000000000000" pitchFamily="2" charset="2"/>
              <a:buChar char="Ø"/>
            </a:pPr>
            <a:r>
              <a:rPr lang="da-DK" b="1" i="1" dirty="0"/>
              <a:t>Procedurer </a:t>
            </a:r>
            <a:r>
              <a:rPr lang="da-DK" dirty="0"/>
              <a:t>og tilknyttede </a:t>
            </a:r>
            <a:r>
              <a:rPr lang="da-DK" b="1" i="1" dirty="0"/>
              <a:t>skabeloner</a:t>
            </a:r>
          </a:p>
          <a:p>
            <a:pPr marL="361950" lvl="0" indent="-361950"/>
            <a:r>
              <a:rPr lang="da-DK" sz="1900" b="1" i="1" dirty="0"/>
              <a:t>Folder </a:t>
            </a:r>
            <a:r>
              <a:rPr lang="da-DK" sz="1900" dirty="0"/>
              <a:t>med kort introduktion til kvalitetssystemet </a:t>
            </a:r>
          </a:p>
          <a:p>
            <a:pPr marL="361950" lvl="0" indent="-361950"/>
            <a:r>
              <a:rPr lang="da-DK" sz="1900" b="1" i="1" dirty="0"/>
              <a:t>Værktøjer</a:t>
            </a:r>
            <a:r>
              <a:rPr lang="da-DK" sz="1900" dirty="0"/>
              <a:t> til understøttelse af kvalitetsarbejdet</a:t>
            </a:r>
            <a:endParaRPr lang="da-DK" sz="1400"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
        <p:nvSpPr>
          <p:cNvPr id="2" name="Pladsholder til slidenummer 1"/>
          <p:cNvSpPr>
            <a:spLocks noGrp="1"/>
          </p:cNvSpPr>
          <p:nvPr>
            <p:ph type="sldNum" sz="quarter" idx="4"/>
          </p:nvPr>
        </p:nvSpPr>
        <p:spPr/>
        <p:txBody>
          <a:bodyPr/>
          <a:lstStyle/>
          <a:p>
            <a:fld id="{D8D877B3-D348-4611-9BDB-C5374591D951}" type="slidenum">
              <a:rPr lang="en-US" smtClean="0"/>
              <a:pPr/>
              <a:t>12</a:t>
            </a:fld>
            <a:endParaRPr lang="en-US" dirty="0"/>
          </a:p>
        </p:txBody>
      </p:sp>
      <p:sp>
        <p:nvSpPr>
          <p:cNvPr id="3" name="Titel 2"/>
          <p:cNvSpPr>
            <a:spLocks noGrp="1"/>
          </p:cNvSpPr>
          <p:nvPr>
            <p:ph type="title"/>
          </p:nvPr>
        </p:nvSpPr>
        <p:spPr>
          <a:xfrm>
            <a:off x="506536" y="352763"/>
            <a:ext cx="11253461" cy="1474385"/>
          </a:xfrm>
        </p:spPr>
        <p:txBody>
          <a:bodyPr/>
          <a:lstStyle/>
          <a:p>
            <a:r>
              <a:rPr lang="da-DK" sz="2800" dirty="0"/>
              <a:t>Vil du vide mere om AAU’s kvalitetssystem</a:t>
            </a:r>
          </a:p>
        </p:txBody>
      </p:sp>
      <p:cxnSp>
        <p:nvCxnSpPr>
          <p:cNvPr id="12" name="Lige pilforbindelse 11"/>
          <p:cNvCxnSpPr>
            <a:cxnSpLocks/>
          </p:cNvCxnSpPr>
          <p:nvPr/>
        </p:nvCxnSpPr>
        <p:spPr>
          <a:xfrm>
            <a:off x="4452730" y="2554357"/>
            <a:ext cx="1149000" cy="106510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a:off x="4273802" y="4411226"/>
            <a:ext cx="2151712" cy="1165436"/>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4452730" y="2122414"/>
            <a:ext cx="1149000" cy="1165411"/>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cxnSpLocks/>
          </p:cNvCxnSpPr>
          <p:nvPr/>
        </p:nvCxnSpPr>
        <p:spPr>
          <a:xfrm flipV="1">
            <a:off x="4284966" y="3470685"/>
            <a:ext cx="4438404" cy="170709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a:t>Eller kontakt:   </a:t>
            </a:r>
            <a:r>
              <a:rPr lang="da-DK" i="1" dirty="0">
                <a:solidFill>
                  <a:srgbClr val="FF0000"/>
                </a:solidFill>
              </a:rPr>
              <a:t>kvalitet@adm.aau.dk </a:t>
            </a:r>
            <a:r>
              <a:rPr lang="da-DK" i="1" dirty="0"/>
              <a:t> </a:t>
            </a:r>
          </a:p>
        </p:txBody>
      </p:sp>
    </p:spTree>
    <p:extLst>
      <p:ext uri="{BB962C8B-B14F-4D97-AF65-F5344CB8AC3E}">
        <p14:creationId xmlns:p14="http://schemas.microsoft.com/office/powerpoint/2010/main" val="422136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582396" y="297281"/>
            <a:ext cx="9946825" cy="1474385"/>
          </a:xfrm>
        </p:spPr>
        <p:txBody>
          <a:bodyPr/>
          <a:lstStyle/>
          <a:p>
            <a:r>
              <a:rPr lang="da-DK" sz="3000" dirty="0"/>
              <a:t>Rammerne for AAU’s kvalitetssystem</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4999839" y="5178677"/>
            <a:ext cx="1111938" cy="5251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Kvalitetsområdet for studiemiljø har fokus på</a:t>
            </a:r>
          </a:p>
        </p:txBody>
      </p:sp>
      <p:sp>
        <p:nvSpPr>
          <p:cNvPr id="4" name="Pladsholder til tekst 3"/>
          <p:cNvSpPr>
            <a:spLocks noGrp="1"/>
          </p:cNvSpPr>
          <p:nvPr>
            <p:ph type="body" sz="quarter" idx="12"/>
          </p:nvPr>
        </p:nvSpPr>
        <p:spPr>
          <a:xfrm>
            <a:off x="775089" y="1844675"/>
            <a:ext cx="8792296" cy="4924183"/>
          </a:xfrm>
        </p:spPr>
        <p:txBody>
          <a:bodyPr>
            <a:normAutofit/>
          </a:bodyPr>
          <a:lstStyle/>
          <a:p>
            <a:pPr marL="0" lvl="0" indent="0">
              <a:buNone/>
            </a:pPr>
            <a:r>
              <a:rPr lang="da-DK" sz="1800" b="1" dirty="0"/>
              <a:t>Kvalitetsarbejdet relateret til:</a:t>
            </a:r>
          </a:p>
          <a:p>
            <a:pPr marL="361950" lvl="0" indent="-361950">
              <a:lnSpc>
                <a:spcPct val="150000"/>
              </a:lnSpc>
            </a:pPr>
            <a:r>
              <a:rPr lang="da-DK" sz="2400" dirty="0"/>
              <a:t>Det psykiske, fysiske, æstetiske og digitale studiemiljø</a:t>
            </a:r>
          </a:p>
          <a:p>
            <a:pPr marL="361950" lvl="0" indent="-361950">
              <a:lnSpc>
                <a:spcPct val="150000"/>
              </a:lnSpc>
            </a:pPr>
            <a:r>
              <a:rPr lang="da-DK" sz="2400" dirty="0"/>
              <a:t>Gennemførelse af evaluering af studiemiljøet med studerende</a:t>
            </a:r>
          </a:p>
          <a:p>
            <a:pPr marL="361950" lvl="0" indent="-361950">
              <a:lnSpc>
                <a:spcPct val="150000"/>
              </a:lnSpc>
            </a:pPr>
            <a:r>
              <a:rPr lang="da-DK" sz="2400" dirty="0"/>
              <a:t>Udvikling og opfølgning på studiemiljøet</a:t>
            </a:r>
          </a:p>
          <a:p>
            <a:pPr marL="981075" lvl="0" indent="-528638">
              <a:lnSpc>
                <a:spcPct val="150000"/>
              </a:lnSpc>
              <a:buFont typeface="Wingdings" panose="05000000000000000000" pitchFamily="2" charset="2"/>
              <a:buChar char="Ø"/>
            </a:pPr>
            <a:r>
              <a:rPr lang="da-DK" sz="2000" dirty="0"/>
              <a:t>Delt ansvar for opfølgning på det fysiske og digitale studiemiljø mellem institutterne, Campus Service og IT Service</a:t>
            </a:r>
          </a:p>
          <a:p>
            <a:pPr marL="981075" lvl="0" indent="-528638">
              <a:lnSpc>
                <a:spcPct val="150000"/>
              </a:lnSpc>
              <a:buFont typeface="Wingdings" panose="05000000000000000000" pitchFamily="2" charset="2"/>
              <a:buChar char="Ø"/>
            </a:pPr>
            <a:r>
              <a:rPr lang="da-DK" sz="2000" dirty="0"/>
              <a:t>Institutterne er ansvarlige for opfølgning på det psykiske studiemiljø</a:t>
            </a:r>
          </a:p>
          <a:p>
            <a:pPr marL="361950" indent="-361950">
              <a:buNone/>
            </a:pPr>
            <a:endParaRPr lang="da-DK" sz="2400" dirty="0"/>
          </a:p>
        </p:txBody>
      </p:sp>
      <p:sp>
        <p:nvSpPr>
          <p:cNvPr id="13" name="Sky 12"/>
          <p:cNvSpPr/>
          <p:nvPr/>
        </p:nvSpPr>
        <p:spPr>
          <a:xfrm>
            <a:off x="9142474" y="1849507"/>
            <a:ext cx="2709438"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En god og åben evalueringskultur er vigtig for udvikling af studiemiljøet</a:t>
            </a:r>
          </a:p>
        </p:txBody>
      </p:sp>
      <p:sp>
        <p:nvSpPr>
          <p:cNvPr id="14" name="Sky 13"/>
          <p:cNvSpPr/>
          <p:nvPr/>
        </p:nvSpPr>
        <p:spPr>
          <a:xfrm>
            <a:off x="9267130" y="4564913"/>
            <a:ext cx="2885037" cy="1932232"/>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HUSK at mindre fejl,  mangler og ønsker til det fysiske studiemiljø kan indmeldes via </a:t>
            </a:r>
            <a:r>
              <a:rPr lang="en-US" sz="1400" i="1" dirty="0" err="1">
                <a:solidFill>
                  <a:schemeClr val="tx1"/>
                </a:solidFill>
              </a:rPr>
              <a:t>app’en</a:t>
            </a:r>
            <a:r>
              <a:rPr lang="en-US" sz="1400" i="1" dirty="0">
                <a:solidFill>
                  <a:schemeClr val="tx1"/>
                </a:solidFill>
              </a:rPr>
              <a:t> “AAU Building Support “</a:t>
            </a:r>
            <a:endParaRPr lang="da-DK" sz="1400" i="1" dirty="0">
              <a:solidFill>
                <a:schemeClr val="tx1"/>
              </a:solidFill>
            </a:endParaRPr>
          </a:p>
        </p:txBody>
      </p:sp>
    </p:spTree>
    <p:extLst>
      <p:ext uri="{BB962C8B-B14F-4D97-AF65-F5344CB8AC3E}">
        <p14:creationId xmlns:p14="http://schemas.microsoft.com/office/powerpoint/2010/main" val="9699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p>
        </p:txBody>
      </p:sp>
      <p:graphicFrame>
        <p:nvGraphicFramePr>
          <p:cNvPr id="5" name="Tabel 4"/>
          <p:cNvGraphicFramePr>
            <a:graphicFrameLocks noGrp="1"/>
          </p:cNvGraphicFramePr>
          <p:nvPr>
            <p:extLst>
              <p:ext uri="{D42A27DB-BD31-4B8C-83A1-F6EECF244321}">
                <p14:modId xmlns:p14="http://schemas.microsoft.com/office/powerpoint/2010/main" val="2358016185"/>
              </p:ext>
            </p:extLst>
          </p:nvPr>
        </p:nvGraphicFramePr>
        <p:xfrm>
          <a:off x="587374" y="1581149"/>
          <a:ext cx="10901472" cy="324612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799235">
                  <a:extLst>
                    <a:ext uri="{9D8B030D-6E8A-4147-A177-3AD203B41FA5}">
                      <a16:colId xmlns:a16="http://schemas.microsoft.com/office/drawing/2014/main" val="4167422142"/>
                    </a:ext>
                  </a:extLst>
                </a:gridCol>
                <a:gridCol w="2993457">
                  <a:extLst>
                    <a:ext uri="{9D8B030D-6E8A-4147-A177-3AD203B41FA5}">
                      <a16:colId xmlns:a16="http://schemas.microsoft.com/office/drawing/2014/main" val="2542062904"/>
                    </a:ext>
                  </a:extLst>
                </a:gridCol>
                <a:gridCol w="875899">
                  <a:extLst>
                    <a:ext uri="{9D8B030D-6E8A-4147-A177-3AD203B41FA5}">
                      <a16:colId xmlns:a16="http://schemas.microsoft.com/office/drawing/2014/main" val="2969573861"/>
                    </a:ext>
                  </a:extLst>
                </a:gridCol>
                <a:gridCol w="1786581">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rowSpan="3">
                  <a:txBody>
                    <a:bodyPr/>
                    <a:lstStyle/>
                    <a:p>
                      <a:pPr algn="l" fontAlgn="t"/>
                      <a:r>
                        <a:rPr lang="da-DK" sz="1300" u="none" strike="noStrike" dirty="0">
                          <a:effectLst/>
                        </a:rPr>
                        <a:t>4.1 Universitetet tilbyder et attraktivt og inkluderende studiemiljø, der understøtter den pædagogiske læringsmodel</a:t>
                      </a:r>
                      <a:endParaRPr lang="da-DK" sz="1300" b="0" i="0" u="none" strike="noStrike" dirty="0">
                        <a:solidFill>
                          <a:srgbClr val="000000"/>
                        </a:solidFill>
                        <a:effectLst/>
                        <a:latin typeface="Calibri" panose="020F0502020204030204" pitchFamily="34" charset="0"/>
                      </a:endParaRPr>
                    </a:p>
                    <a:p>
                      <a:pPr algn="l" fontAlgn="t"/>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4.1.1 Det fysiske, psykiske, æstetiske og digitale studiemiljø evalueres systematisk, og resultaterne anvendes til udviklingen af studiemiljøet. </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4.1.1 De studerendes </a:t>
                      </a:r>
                      <a:r>
                        <a:rPr lang="da-DK" sz="1300" b="1" i="1" u="none" strike="noStrike" dirty="0">
                          <a:effectLst/>
                        </a:rPr>
                        <a:t>evaluering af det psykiske, fysiske, æstetiske og digitale studiemiljø </a:t>
                      </a:r>
                      <a:r>
                        <a:rPr lang="da-DK" sz="1300" u="none" strike="noStrike" dirty="0">
                          <a:effectLst/>
                        </a:rPr>
                        <a:t>(monitoreres via evaluering af studiemiljøet)</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2. år i:</a:t>
                      </a:r>
                    </a:p>
                    <a:p>
                      <a:pPr marL="0" indent="0" algn="l" fontAlgn="t"/>
                      <a:r>
                        <a:rPr lang="da-DK" sz="1100" u="none" strike="noStrike" baseline="0" dirty="0">
                          <a:effectLst/>
                        </a:rPr>
                        <a:t> - </a:t>
                      </a:r>
                      <a:r>
                        <a:rPr lang="da-DK" sz="1100" u="none" strike="noStrike" dirty="0">
                          <a:effectLst/>
                        </a:rPr>
                        <a:t>Fælles Service-beretning</a:t>
                      </a:r>
                    </a:p>
                    <a:p>
                      <a:pPr marL="0" indent="0" algn="l" fontAlgn="t"/>
                      <a:r>
                        <a:rPr lang="da-DK" sz="1100" u="none" strike="noStrike" baseline="0" dirty="0">
                          <a:effectLst/>
                        </a:rPr>
                        <a:t> - </a:t>
                      </a:r>
                      <a:r>
                        <a:rPr lang="da-DK" sz="1100" u="none" strike="noStrike" dirty="0">
                          <a:effectLst/>
                        </a:rPr>
                        <a:t>Kvalitetsrapport eller</a:t>
                      </a:r>
                    </a:p>
                    <a:p>
                      <a:pPr marL="0" indent="0" algn="l" fontAlgn="t"/>
                      <a:r>
                        <a:rPr lang="da-DK" sz="1100" u="none" strike="noStrike" dirty="0">
                          <a:effectLst/>
                        </a:rPr>
                        <a:t> </a:t>
                      </a:r>
                      <a:r>
                        <a:rPr lang="da-DK" sz="1100" u="none" strike="noStrike" baseline="0" dirty="0">
                          <a:effectLst/>
                        </a:rPr>
                        <a:t>  </a:t>
                      </a:r>
                      <a:r>
                        <a:rPr lang="da-DK" sz="1100" u="none" strike="noStrike" dirty="0">
                          <a:effectLst/>
                        </a:rPr>
                        <a:t> uddannelsesevalue- </a:t>
                      </a:r>
                    </a:p>
                    <a:p>
                      <a:pPr marL="0" indent="0" algn="l" fontAlgn="t"/>
                      <a:r>
                        <a:rPr lang="da-DK" sz="1100" u="none" strike="noStrike" dirty="0">
                          <a:effectLst/>
                        </a:rPr>
                        <a:t>    ringsrapport</a:t>
                      </a:r>
                    </a:p>
                  </a:txBody>
                  <a:tcPr marL="45720" marR="45720"/>
                </a:tc>
                <a:extLst>
                  <a:ext uri="{0D108BD9-81ED-4DB2-BD59-A6C34878D82A}">
                    <a16:rowId xmlns:a16="http://schemas.microsoft.com/office/drawing/2014/main" val="150167590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algn="l" fontAlgn="t"/>
                      <a:r>
                        <a:rPr lang="da-DK" sz="1300" u="none" strike="noStrike" dirty="0">
                          <a:effectLst/>
                        </a:rPr>
                        <a:t>4.1.2 De studerende oplever et godt socialt og fagligt miljø.</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4.1.2a De studerendes </a:t>
                      </a:r>
                      <a:r>
                        <a:rPr lang="da-DK" sz="1300" b="1" i="1" u="none" strike="noStrike" dirty="0">
                          <a:effectLst/>
                        </a:rPr>
                        <a:t>evaluering af det sociale miljø </a:t>
                      </a:r>
                      <a:r>
                        <a:rPr lang="da-DK" sz="1300" u="none" strike="noStrike" dirty="0">
                          <a:effectLst/>
                        </a:rPr>
                        <a:t>(monitoreres via Danmarks Studieundersøgelse).</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a:t>
                      </a:r>
                      <a:r>
                        <a:rPr lang="it-IT" sz="1100" u="none" strike="noStrike" baseline="0" dirty="0">
                          <a:effectLst/>
                        </a:rPr>
                        <a:t> og</a:t>
                      </a:r>
                      <a:r>
                        <a:rPr lang="it-IT" sz="1100" u="none" strike="noStrike" dirty="0">
                          <a:effectLst/>
                        </a:rPr>
                        <a:t> KA</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kern="1200" dirty="0">
                          <a:solidFill>
                            <a:schemeClr val="dk1"/>
                          </a:solidFill>
                          <a:effectLst/>
                          <a:latin typeface="+mn-lt"/>
                          <a:ea typeface="+mn-ea"/>
                          <a:cs typeface="+mn-cs"/>
                        </a:rPr>
                        <a:t>Hvert 2. år i:</a:t>
                      </a:r>
                      <a:br>
                        <a:rPr lang="da-DK" sz="1100" u="none" strike="noStrike" kern="1200" dirty="0">
                          <a:solidFill>
                            <a:schemeClr val="dk1"/>
                          </a:solidFill>
                          <a:effectLst/>
                          <a:latin typeface="+mn-lt"/>
                          <a:ea typeface="+mn-ea"/>
                          <a:cs typeface="+mn-cs"/>
                        </a:rPr>
                      </a:br>
                      <a:r>
                        <a:rPr lang="da-DK" sz="1100" u="none" strike="noStrike" kern="1200" dirty="0">
                          <a:solidFill>
                            <a:schemeClr val="dk1"/>
                          </a:solidFill>
                          <a:effectLst/>
                          <a:latin typeface="+mn-lt"/>
                          <a:ea typeface="+mn-ea"/>
                          <a:cs typeface="+mn-cs"/>
                        </a:rPr>
                        <a:t> - Kvalitetsstatus eller</a:t>
                      </a:r>
                    </a:p>
                    <a:p>
                      <a:pPr algn="l" fontAlgn="t"/>
                      <a:r>
                        <a:rPr lang="da-DK" sz="1100" u="none" strike="noStrike" kern="1200" dirty="0">
                          <a:solidFill>
                            <a:schemeClr val="dk1"/>
                          </a:solidFill>
                          <a:effectLst/>
                          <a:latin typeface="+mn-lt"/>
                          <a:ea typeface="+mn-ea"/>
                          <a:cs typeface="+mn-cs"/>
                        </a:rPr>
                        <a:t>   kvalitetsrapport eller</a:t>
                      </a:r>
                    </a:p>
                    <a:p>
                      <a:pPr algn="l" fontAlgn="t"/>
                      <a:r>
                        <a:rPr lang="da-DK" sz="1100" u="none" strike="noStrike" kern="1200" dirty="0">
                          <a:solidFill>
                            <a:schemeClr val="dk1"/>
                          </a:solidFill>
                          <a:effectLst/>
                          <a:latin typeface="+mn-lt"/>
                          <a:ea typeface="+mn-ea"/>
                          <a:cs typeface="+mn-cs"/>
                        </a:rPr>
                        <a:t>   uddannelsesevalue-</a:t>
                      </a:r>
                    </a:p>
                    <a:p>
                      <a:pPr algn="l" fontAlgn="t"/>
                      <a:r>
                        <a:rPr lang="da-DK" sz="1100" u="none" strike="noStrike" kern="1200" dirty="0">
                          <a:solidFill>
                            <a:schemeClr val="dk1"/>
                          </a:solidFill>
                          <a:effectLst/>
                          <a:latin typeface="+mn-lt"/>
                          <a:ea typeface="+mn-ea"/>
                          <a:cs typeface="+mn-cs"/>
                        </a:rPr>
                        <a:t>   </a:t>
                      </a:r>
                      <a:r>
                        <a:rPr lang="da-DK" sz="1100" u="none" strike="noStrike" kern="1200" dirty="0" err="1">
                          <a:solidFill>
                            <a:schemeClr val="dk1"/>
                          </a:solidFill>
                          <a:effectLst/>
                          <a:latin typeface="+mn-lt"/>
                          <a:ea typeface="+mn-ea"/>
                          <a:cs typeface="+mn-cs"/>
                        </a:rPr>
                        <a:t>ringsrapport</a:t>
                      </a:r>
                      <a:endParaRPr lang="da-DK" sz="1100" u="none" strike="noStrike" kern="1200" dirty="0">
                        <a:solidFill>
                          <a:schemeClr val="dk1"/>
                        </a:solidFill>
                        <a:effectLst/>
                        <a:latin typeface="+mn-lt"/>
                        <a:ea typeface="+mn-ea"/>
                        <a:cs typeface="+mn-cs"/>
                      </a:endParaRPr>
                    </a:p>
                  </a:txBody>
                  <a:tcPr marL="45720" marR="45720"/>
                </a:tc>
                <a:extLst>
                  <a:ext uri="{0D108BD9-81ED-4DB2-BD59-A6C34878D82A}">
                    <a16:rowId xmlns:a16="http://schemas.microsoft.com/office/drawing/2014/main" val="138288921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4.1.2a De studerendes </a:t>
                      </a:r>
                      <a:r>
                        <a:rPr lang="da-DK" sz="1300" b="1" i="1" u="none" strike="noStrike" dirty="0">
                          <a:effectLst/>
                        </a:rPr>
                        <a:t>evaluering af det faglige miljø </a:t>
                      </a:r>
                      <a:r>
                        <a:rPr lang="da-DK" sz="1300" u="none" strike="noStrike" dirty="0">
                          <a:effectLst/>
                        </a:rPr>
                        <a:t>(monitoreres via Danmarks Studieundersøgelse).</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a:t>
                      </a:r>
                      <a:r>
                        <a:rPr lang="it-IT" sz="1100" u="none" strike="noStrike" baseline="0" dirty="0">
                          <a:effectLst/>
                        </a:rPr>
                        <a:t> og</a:t>
                      </a:r>
                      <a:r>
                        <a:rPr lang="it-IT" sz="1100" u="none" strike="noStrike" dirty="0">
                          <a:effectLst/>
                        </a:rPr>
                        <a:t> KA</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kern="1200" dirty="0">
                          <a:solidFill>
                            <a:schemeClr val="dk1"/>
                          </a:solidFill>
                          <a:effectLst/>
                          <a:latin typeface="+mn-lt"/>
                          <a:ea typeface="+mn-ea"/>
                          <a:cs typeface="+mn-cs"/>
                        </a:rPr>
                        <a:t>Hvert 2. år i:</a:t>
                      </a:r>
                      <a:br>
                        <a:rPr lang="da-DK" sz="1100" u="none" strike="noStrike" kern="1200" dirty="0">
                          <a:solidFill>
                            <a:schemeClr val="dk1"/>
                          </a:solidFill>
                          <a:effectLst/>
                          <a:latin typeface="+mn-lt"/>
                          <a:ea typeface="+mn-ea"/>
                          <a:cs typeface="+mn-cs"/>
                        </a:rPr>
                      </a:br>
                      <a:r>
                        <a:rPr lang="da-DK" sz="1100" u="none" strike="noStrike" kern="1200" dirty="0">
                          <a:solidFill>
                            <a:schemeClr val="dk1"/>
                          </a:solidFill>
                          <a:effectLst/>
                          <a:latin typeface="+mn-lt"/>
                          <a:ea typeface="+mn-ea"/>
                          <a:cs typeface="+mn-cs"/>
                        </a:rPr>
                        <a:t> - Kvalitetsstatus eller</a:t>
                      </a:r>
                    </a:p>
                    <a:p>
                      <a:pPr algn="l" fontAlgn="t"/>
                      <a:r>
                        <a:rPr lang="da-DK" sz="1100" u="none" strike="noStrike" kern="1200" dirty="0">
                          <a:solidFill>
                            <a:schemeClr val="dk1"/>
                          </a:solidFill>
                          <a:effectLst/>
                          <a:latin typeface="+mn-lt"/>
                          <a:ea typeface="+mn-ea"/>
                          <a:cs typeface="+mn-cs"/>
                        </a:rPr>
                        <a:t>   kvalitetsrapport eller</a:t>
                      </a:r>
                    </a:p>
                    <a:p>
                      <a:pPr algn="l" fontAlgn="t"/>
                      <a:r>
                        <a:rPr lang="da-DK" sz="1100" u="none" strike="noStrike" kern="1200" dirty="0">
                          <a:solidFill>
                            <a:schemeClr val="dk1"/>
                          </a:solidFill>
                          <a:effectLst/>
                          <a:latin typeface="+mn-lt"/>
                          <a:ea typeface="+mn-ea"/>
                          <a:cs typeface="+mn-cs"/>
                        </a:rPr>
                        <a:t>   uddannelsesevalue-</a:t>
                      </a:r>
                    </a:p>
                    <a:p>
                      <a:pPr algn="l" fontAlgn="t"/>
                      <a:r>
                        <a:rPr lang="da-DK" sz="1100" u="none" strike="noStrike" kern="1200" dirty="0">
                          <a:solidFill>
                            <a:schemeClr val="dk1"/>
                          </a:solidFill>
                          <a:effectLst/>
                          <a:latin typeface="+mn-lt"/>
                          <a:ea typeface="+mn-ea"/>
                          <a:cs typeface="+mn-cs"/>
                        </a:rPr>
                        <a:t>   </a:t>
                      </a:r>
                      <a:r>
                        <a:rPr lang="da-DK" sz="1100" u="none" strike="noStrike" kern="1200" dirty="0" err="1">
                          <a:solidFill>
                            <a:schemeClr val="dk1"/>
                          </a:solidFill>
                          <a:effectLst/>
                          <a:latin typeface="+mn-lt"/>
                          <a:ea typeface="+mn-ea"/>
                          <a:cs typeface="+mn-cs"/>
                        </a:rPr>
                        <a:t>ringsrapport</a:t>
                      </a:r>
                      <a:endParaRPr lang="da-DK" sz="1100" u="none" strike="noStrike" kern="1200" dirty="0">
                        <a:solidFill>
                          <a:schemeClr val="dk1"/>
                        </a:solidFill>
                        <a:effectLst/>
                        <a:latin typeface="+mn-lt"/>
                        <a:ea typeface="+mn-ea"/>
                        <a:cs typeface="+mn-cs"/>
                      </a:endParaRPr>
                    </a:p>
                  </a:txBody>
                  <a:tcPr marL="45720" marR="45720"/>
                </a:tc>
                <a:extLst>
                  <a:ext uri="{0D108BD9-81ED-4DB2-BD59-A6C34878D82A}">
                    <a16:rowId xmlns:a16="http://schemas.microsoft.com/office/drawing/2014/main" val="2765579026"/>
                  </a:ext>
                </a:extLst>
              </a:tr>
            </a:tbl>
          </a:graphicData>
        </a:graphic>
      </p:graphicFrame>
    </p:spTree>
    <p:extLst>
      <p:ext uri="{BB962C8B-B14F-4D97-AF65-F5344CB8AC3E}">
        <p14:creationId xmlns:p14="http://schemas.microsoft.com/office/powerpoint/2010/main" val="16037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a:p>
        </p:txBody>
      </p:sp>
      <p:sp>
        <p:nvSpPr>
          <p:cNvPr id="3" name="Titel 2"/>
          <p:cNvSpPr>
            <a:spLocks noGrp="1"/>
          </p:cNvSpPr>
          <p:nvPr>
            <p:ph type="title"/>
          </p:nvPr>
        </p:nvSpPr>
        <p:spPr>
          <a:xfrm>
            <a:off x="587374" y="370290"/>
            <a:ext cx="11227398" cy="1474385"/>
          </a:xfrm>
        </p:spPr>
        <p:txBody>
          <a:bodyPr/>
          <a:lstStyle/>
          <a:p>
            <a:r>
              <a:rPr lang="da-DK" sz="3200" dirty="0"/>
              <a:t>Målsætninger, standarder og indikatorer</a:t>
            </a:r>
            <a:br>
              <a:rPr lang="da-DK" sz="3200" dirty="0"/>
            </a:br>
            <a:r>
              <a:rPr lang="da-DK" sz="1800" dirty="0">
                <a:solidFill>
                  <a:srgbClr val="FF0000"/>
                </a:solidFill>
              </a:rPr>
              <a:t>fortsat</a:t>
            </a:r>
          </a:p>
        </p:txBody>
      </p:sp>
      <p:graphicFrame>
        <p:nvGraphicFramePr>
          <p:cNvPr id="5" name="Tabel 4"/>
          <p:cNvGraphicFramePr>
            <a:graphicFrameLocks noGrp="1"/>
          </p:cNvGraphicFramePr>
          <p:nvPr>
            <p:extLst>
              <p:ext uri="{D42A27DB-BD31-4B8C-83A1-F6EECF244321}">
                <p14:modId xmlns:p14="http://schemas.microsoft.com/office/powerpoint/2010/main" val="2329122329"/>
              </p:ext>
            </p:extLst>
          </p:nvPr>
        </p:nvGraphicFramePr>
        <p:xfrm>
          <a:off x="587374" y="1581149"/>
          <a:ext cx="10901472" cy="326136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851078">
                  <a:extLst>
                    <a:ext uri="{9D8B030D-6E8A-4147-A177-3AD203B41FA5}">
                      <a16:colId xmlns:a16="http://schemas.microsoft.com/office/drawing/2014/main" val="4167422142"/>
                    </a:ext>
                  </a:extLst>
                </a:gridCol>
                <a:gridCol w="2912739">
                  <a:extLst>
                    <a:ext uri="{9D8B030D-6E8A-4147-A177-3AD203B41FA5}">
                      <a16:colId xmlns:a16="http://schemas.microsoft.com/office/drawing/2014/main" val="2542062904"/>
                    </a:ext>
                  </a:extLst>
                </a:gridCol>
                <a:gridCol w="885524">
                  <a:extLst>
                    <a:ext uri="{9D8B030D-6E8A-4147-A177-3AD203B41FA5}">
                      <a16:colId xmlns:a16="http://schemas.microsoft.com/office/drawing/2014/main" val="2969573861"/>
                    </a:ext>
                  </a:extLst>
                </a:gridCol>
                <a:gridCol w="1805831">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342124">
                <a:tc>
                  <a:txBody>
                    <a:bodyPr/>
                    <a:lstStyle/>
                    <a:p>
                      <a:pPr algn="l" fontAlgn="t"/>
                      <a:r>
                        <a:rPr lang="da-DK" sz="1300" u="none" strike="noStrike" dirty="0">
                          <a:effectLst/>
                        </a:rPr>
                        <a:t>4.2 De studerende på universitetet har indflydelse på og medansvar for udviklingen af studiemiljøet</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4.2.1 De studerende involveres i udviklingen af studiemiljøet på relevante organisatoriske niveauer - herunder med deltagelse i Studiemiljørådet, Akademisk Råd, Institutråd, Studienævn osv.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4.2.1 De studerende involveres i </a:t>
                      </a:r>
                      <a:r>
                        <a:rPr lang="da-DK" sz="1300" b="1" i="1" u="none" strike="noStrike" dirty="0">
                          <a:effectLst/>
                        </a:rPr>
                        <a:t>dialog om og udvikling af studiemiljøet </a:t>
                      </a:r>
                      <a:r>
                        <a:rPr lang="da-DK" sz="1300" u="none" strike="noStrike" dirty="0">
                          <a:effectLst/>
                        </a:rPr>
                        <a:t>via deltagelse i relevante fora og aktiviteter.</a:t>
                      </a:r>
                    </a:p>
                    <a:p>
                      <a:pPr algn="l" fontAlgn="t"/>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PBA, BA og KA</a:t>
                      </a:r>
                      <a:endParaRPr lang="da-DK"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2. år i:</a:t>
                      </a:r>
                    </a:p>
                    <a:p>
                      <a:pPr marL="0" indent="0" algn="l" fontAlgn="t"/>
                      <a:r>
                        <a:rPr lang="da-DK" sz="1100" u="none" strike="noStrike" baseline="0" dirty="0">
                          <a:effectLst/>
                        </a:rPr>
                        <a:t> - </a:t>
                      </a:r>
                      <a:r>
                        <a:rPr lang="da-DK" sz="1100" u="none" strike="noStrike" dirty="0">
                          <a:effectLst/>
                        </a:rPr>
                        <a:t>Fælles Service-beretning</a:t>
                      </a:r>
                    </a:p>
                    <a:p>
                      <a:pPr marL="0" indent="0" algn="l" fontAlgn="t"/>
                      <a:r>
                        <a:rPr lang="da-DK" sz="1100" u="none" strike="noStrike" dirty="0">
                          <a:effectLst/>
                        </a:rPr>
                        <a:t>Hvert 6. år i:</a:t>
                      </a:r>
                    </a:p>
                    <a:p>
                      <a:pPr marL="0" indent="0" algn="l" fontAlgn="t"/>
                      <a:r>
                        <a:rPr lang="da-DK" sz="1100" u="none" strike="noStrike" baseline="0" dirty="0">
                          <a:effectLst/>
                        </a:rPr>
                        <a:t> - </a:t>
                      </a:r>
                      <a:r>
                        <a:rPr lang="da-DK" sz="1100" u="none" strike="noStrike">
                          <a:effectLst/>
                        </a:rPr>
                        <a:t>Uddannelsesevalue</a:t>
                      </a:r>
                      <a:r>
                        <a:rPr lang="da-DK" sz="1100" u="none" strike="noStrike" dirty="0">
                          <a:effectLst/>
                        </a:rPr>
                        <a:t>- </a:t>
                      </a:r>
                    </a:p>
                    <a:p>
                      <a:pPr marL="0" indent="0" algn="l" fontAlgn="t"/>
                      <a:r>
                        <a:rPr lang="da-DK" sz="1100" u="none" strike="noStrike" dirty="0">
                          <a:effectLst/>
                        </a:rPr>
                        <a:t>    ringsrapport</a:t>
                      </a:r>
                    </a:p>
                  </a:txBody>
                  <a:tcPr marL="45720" marR="45720"/>
                </a:tc>
                <a:extLst>
                  <a:ext uri="{0D108BD9-81ED-4DB2-BD59-A6C34878D82A}">
                    <a16:rowId xmlns:a16="http://schemas.microsoft.com/office/drawing/2014/main" val="4240442557"/>
                  </a:ext>
                </a:extLst>
              </a:tr>
              <a:tr h="308861">
                <a:tc>
                  <a:txBody>
                    <a:bodyPr/>
                    <a:lstStyle/>
                    <a:p>
                      <a:r>
                        <a:rPr lang="da-DK" sz="1300" dirty="0"/>
                        <a:t>4.3 Universitetet tilbyder studie- og trivselsvejledning gennem hele studietiden</a:t>
                      </a:r>
                    </a:p>
                  </a:txBody>
                  <a:tcPr marL="45720" marR="45720"/>
                </a:tc>
                <a:tc>
                  <a:txBody>
                    <a:bodyPr/>
                    <a:lstStyle/>
                    <a:p>
                      <a:pPr algn="l" fontAlgn="t"/>
                      <a:r>
                        <a:rPr lang="da-DK" sz="1300" u="none" strike="noStrike" dirty="0">
                          <a:effectLst/>
                        </a:rPr>
                        <a:t>4.3.1 Alle studerende har mulighed for at få relevant studie- og trivselsvejledning fra såvel studenterstudievejledere på uddannelsen som den centrale studievejledning.</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4.3.1 </a:t>
                      </a:r>
                      <a:r>
                        <a:rPr lang="da-DK" sz="1300" b="1" i="1" u="none" strike="noStrike" dirty="0">
                          <a:effectLst/>
                        </a:rPr>
                        <a:t>Relevante tilbud om studie- og trivselsvejledning</a:t>
                      </a:r>
                      <a:r>
                        <a:rPr lang="da-DK" sz="1300" u="none" strike="noStrike" dirty="0">
                          <a:effectLst/>
                        </a:rPr>
                        <a:t> formidles til de studerende. </a:t>
                      </a:r>
                    </a:p>
                    <a:p>
                      <a:pPr algn="l" fontAlgn="t"/>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PBA, BA og KA</a:t>
                      </a:r>
                      <a:endParaRPr lang="da-DK"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2. år i:</a:t>
                      </a:r>
                    </a:p>
                    <a:p>
                      <a:pPr marL="0" indent="0" algn="l" fontAlgn="t"/>
                      <a:r>
                        <a:rPr lang="da-DK" sz="1100" u="none" strike="noStrike" baseline="0" dirty="0">
                          <a:effectLst/>
                        </a:rPr>
                        <a:t> - </a:t>
                      </a:r>
                      <a:r>
                        <a:rPr lang="da-DK" sz="1100" u="none" strike="noStrike" dirty="0">
                          <a:effectLst/>
                        </a:rPr>
                        <a:t>Fælles Service-beretning</a:t>
                      </a:r>
                    </a:p>
                    <a:p>
                      <a:pPr marL="0" indent="0" algn="l" fontAlgn="t"/>
                      <a:r>
                        <a:rPr lang="da-DK" sz="1100" u="none" strike="noStrike" baseline="0" dirty="0">
                          <a:effectLst/>
                        </a:rPr>
                        <a:t> - </a:t>
                      </a:r>
                      <a:r>
                        <a:rPr lang="da-DK" sz="1100" u="none" strike="noStrike" dirty="0">
                          <a:effectLst/>
                        </a:rPr>
                        <a:t>Kvalitetsrapport eller</a:t>
                      </a:r>
                    </a:p>
                    <a:p>
                      <a:pPr marL="0" indent="0" algn="l" fontAlgn="t"/>
                      <a:r>
                        <a:rPr lang="da-DK" sz="1100" u="none" strike="noStrike" dirty="0">
                          <a:effectLst/>
                        </a:rPr>
                        <a:t> </a:t>
                      </a:r>
                      <a:r>
                        <a:rPr lang="da-DK" sz="1100" u="none" strike="noStrike" baseline="0" dirty="0">
                          <a:effectLst/>
                        </a:rPr>
                        <a:t>  </a:t>
                      </a:r>
                      <a:r>
                        <a:rPr lang="da-DK" sz="1100" u="none" strike="noStrike" dirty="0">
                          <a:effectLst/>
                        </a:rPr>
                        <a:t> uddannelsesevalue- </a:t>
                      </a:r>
                    </a:p>
                    <a:p>
                      <a:pPr marL="0" indent="0" algn="l" fontAlgn="t"/>
                      <a:r>
                        <a:rPr lang="da-DK" sz="1100" u="none" strike="noStrike" dirty="0">
                          <a:effectLst/>
                        </a:rPr>
                        <a:t>    ringsrapport</a:t>
                      </a:r>
                    </a:p>
                  </a:txBody>
                  <a:tcPr marL="45720" marR="45720"/>
                </a:tc>
                <a:extLst>
                  <a:ext uri="{0D108BD9-81ED-4DB2-BD59-A6C34878D82A}">
                    <a16:rowId xmlns:a16="http://schemas.microsoft.com/office/drawing/2014/main" val="4060313165"/>
                  </a:ext>
                </a:extLst>
              </a:tr>
            </a:tbl>
          </a:graphicData>
        </a:graphic>
      </p:graphicFrame>
    </p:spTree>
    <p:extLst>
      <p:ext uri="{BB962C8B-B14F-4D97-AF65-F5344CB8AC3E}">
        <p14:creationId xmlns:p14="http://schemas.microsoft.com/office/powerpoint/2010/main" val="232472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Procedurer tilknyttet ”studiemiljø”</a:t>
            </a:r>
          </a:p>
        </p:txBody>
      </p:sp>
      <p:graphicFrame>
        <p:nvGraphicFramePr>
          <p:cNvPr id="6" name="Tabel 5"/>
          <p:cNvGraphicFramePr>
            <a:graphicFrameLocks noGrp="1"/>
          </p:cNvGraphicFramePr>
          <p:nvPr>
            <p:extLst>
              <p:ext uri="{D42A27DB-BD31-4B8C-83A1-F6EECF244321}">
                <p14:modId xmlns:p14="http://schemas.microsoft.com/office/powerpoint/2010/main" val="3977801976"/>
              </p:ext>
            </p:extLst>
          </p:nvPr>
        </p:nvGraphicFramePr>
        <p:xfrm>
          <a:off x="1104903" y="2090525"/>
          <a:ext cx="10234984" cy="2705069"/>
        </p:xfrm>
        <a:graphic>
          <a:graphicData uri="http://schemas.openxmlformats.org/drawingml/2006/table">
            <a:tbl>
              <a:tblPr firstRow="1" bandRow="1">
                <a:tableStyleId>{5C22544A-7EE6-4342-B048-85BDC9FD1C3A}</a:tableStyleId>
              </a:tblPr>
              <a:tblGrid>
                <a:gridCol w="10234984">
                  <a:extLst>
                    <a:ext uri="{9D8B030D-6E8A-4147-A177-3AD203B41FA5}">
                      <a16:colId xmlns:a16="http://schemas.microsoft.com/office/drawing/2014/main" val="1161857577"/>
                    </a:ext>
                  </a:extLst>
                </a:gridCol>
              </a:tblGrid>
              <a:tr h="545069">
                <a:tc>
                  <a:txBody>
                    <a:bodyPr/>
                    <a:lstStyle/>
                    <a:p>
                      <a:pPr>
                        <a:lnSpc>
                          <a:spcPct val="120000"/>
                        </a:lnSpc>
                        <a:spcAft>
                          <a:spcPts val="0"/>
                        </a:spcAft>
                      </a:pPr>
                      <a:r>
                        <a:rPr lang="da-DK" sz="1600" spc="100" dirty="0">
                          <a:effectLst/>
                          <a:latin typeface="+mn-lt"/>
                        </a:rPr>
                        <a:t>Procedurer i område 4.</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4.1.1 Procedure for opfølgning på og udvikling af studiemiljøet</a:t>
                      </a:r>
                    </a:p>
                  </a:txBody>
                  <a:tcPr marL="45720" marR="45720"/>
                </a:tc>
                <a:extLst>
                  <a:ext uri="{0D108BD9-81ED-4DB2-BD59-A6C34878D82A}">
                    <a16:rowId xmlns:a16="http://schemas.microsoft.com/office/drawing/2014/main" val="2229199714"/>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2.3.2 Principper</a:t>
                      </a:r>
                      <a:r>
                        <a:rPr lang="da-DK" sz="1600" spc="100" baseline="0" dirty="0">
                          <a:effectLst/>
                          <a:latin typeface="+mn-lt"/>
                          <a:ea typeface="Times New Roman" panose="02020603050405020304" pitchFamily="18" charset="0"/>
                          <a:cs typeface="Times New Roman" panose="02020603050405020304" pitchFamily="18" charset="0"/>
                        </a:rPr>
                        <a:t> for</a:t>
                      </a:r>
                      <a:r>
                        <a:rPr lang="da-DK" sz="1600" spc="100" dirty="0">
                          <a:effectLst/>
                          <a:latin typeface="+mn-lt"/>
                          <a:ea typeface="Times New Roman" panose="02020603050405020304" pitchFamily="18" charset="0"/>
                          <a:cs typeface="Times New Roman" panose="02020603050405020304" pitchFamily="18" charset="0"/>
                        </a:rPr>
                        <a:t> evalueringer med studerende. </a:t>
                      </a:r>
                    </a:p>
                  </a:txBody>
                  <a:tcPr marL="45720" marR="45720"/>
                </a:tc>
                <a:extLst>
                  <a:ext uri="{0D108BD9-81ED-4DB2-BD59-A6C34878D82A}">
                    <a16:rowId xmlns:a16="http://schemas.microsoft.com/office/drawing/2014/main" val="2463179508"/>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4.2.1 Kommissorium for studiemiljørådet</a:t>
                      </a:r>
                    </a:p>
                  </a:txBody>
                  <a:tcPr marL="45720" marR="45720"/>
                </a:tc>
                <a:extLst>
                  <a:ext uri="{0D108BD9-81ED-4DB2-BD59-A6C34878D82A}">
                    <a16:rowId xmlns:a16="http://schemas.microsoft.com/office/drawing/2014/main" val="3868316726"/>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4.3.1 Principper for studie-, trivsels- og karrierevejledning</a:t>
                      </a:r>
                    </a:p>
                  </a:txBody>
                  <a:tcPr marL="45720" marR="45720"/>
                </a:tc>
                <a:extLst>
                  <a:ext uri="{0D108BD9-81ED-4DB2-BD59-A6C34878D82A}">
                    <a16:rowId xmlns:a16="http://schemas.microsoft.com/office/drawing/2014/main" val="3719894843"/>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4.3.2 Procedure for vejledning af forsinkede studerende</a:t>
                      </a:r>
                    </a:p>
                  </a:txBody>
                  <a:tcPr marL="45720" marR="45720"/>
                </a:tc>
                <a:extLst>
                  <a:ext uri="{0D108BD9-81ED-4DB2-BD59-A6C34878D82A}">
                    <a16:rowId xmlns:a16="http://schemas.microsoft.com/office/drawing/2014/main" val="2043125796"/>
                  </a:ext>
                </a:extLst>
              </a:tr>
            </a:tbl>
          </a:graphicData>
        </a:graphic>
      </p:graphicFrame>
    </p:spTree>
    <p:extLst>
      <p:ext uri="{BB962C8B-B14F-4D97-AF65-F5344CB8AC3E}">
        <p14:creationId xmlns:p14="http://schemas.microsoft.com/office/powerpoint/2010/main" val="118491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p:cNvSpPr>
            <a:spLocks noGrp="1"/>
          </p:cNvSpPr>
          <p:nvPr>
            <p:ph type="title"/>
          </p:nvPr>
        </p:nvSpPr>
        <p:spPr>
          <a:xfrm>
            <a:off x="587374" y="370290"/>
            <a:ext cx="10620095"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hlinkClick r:id="rId3"/>
              </a:rPr>
              <a:t>4.1.1 Procedure for opfølgning på og udvikling af studiemiljøet</a:t>
            </a:r>
            <a:endParaRPr lang="da-DK" sz="32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r>
              <a:rPr lang="da-DK" dirty="0"/>
              <a:t>Proceduren beskriver: </a:t>
            </a:r>
          </a:p>
          <a:p>
            <a:pPr marL="342900" lvl="1" indent="-342900">
              <a:buFont typeface="Wingdings" panose="05000000000000000000" pitchFamily="2" charset="2"/>
              <a:buChar char="Ø"/>
            </a:pPr>
            <a:r>
              <a:rPr lang="da-DK" dirty="0"/>
              <a:t>Hvordan mindre fejl og mangler/forbedringsønsker til det fysiske studiemiljø skal håndteres løbende via indmeldinger til CAS og ITS. </a:t>
            </a:r>
          </a:p>
          <a:p>
            <a:pPr marL="342900" lvl="1" indent="-342900">
              <a:buFont typeface="Wingdings" panose="05000000000000000000" pitchFamily="2" charset="2"/>
              <a:buChar char="Ø"/>
            </a:pPr>
            <a:r>
              <a:rPr lang="da-DK" dirty="0"/>
              <a:t>Processen for systematisk opfølgning på større udfordringer og ønsker på de forskellige niveauer i organisationen. </a:t>
            </a:r>
          </a:p>
          <a:p>
            <a:pPr marL="342900" lvl="1" indent="-342900">
              <a:buFont typeface="Wingdings" panose="05000000000000000000" pitchFamily="2" charset="2"/>
              <a:buChar char="Ø"/>
            </a:pPr>
            <a:r>
              <a:rPr lang="da-DK" dirty="0"/>
              <a:t>Konkret opgaveansvar vedr. opfølgning på udfordringer i studiemiljøet fordelt på CAS, ITS, studienævn, institutleder og prodekan og typen af studiemiljø ((fysisk, psykisk, digitalt eller æstetisk studiemiljø). </a:t>
            </a:r>
          </a:p>
          <a:p>
            <a:pPr marL="557213" indent="-342900">
              <a:buFont typeface="Wingdings" panose="05000000000000000000" pitchFamily="2" charset="2"/>
              <a:buChar char="Ø"/>
            </a:pPr>
            <a:r>
              <a:rPr lang="da-DK" sz="1200" dirty="0"/>
              <a:t>CAS:  Udfordringer, som handler om 1) basisindretning i bygninger og vedligehold af bygninger, 2) bygningsforandringer og inventar i undervisningslokaler, 3) Fysiske udfordringer vedr. IT-udstyr i undervisningslokaler.</a:t>
            </a:r>
          </a:p>
          <a:p>
            <a:pPr marL="557213" indent="-342900">
              <a:buFont typeface="Wingdings" panose="05000000000000000000" pitchFamily="2" charset="2"/>
              <a:buChar char="Ø"/>
            </a:pPr>
            <a:r>
              <a:rPr lang="da-DK" sz="1200" dirty="0"/>
              <a:t>ITS: Digitale udfordringer vedr. IT-udstyr i undervisningslokaler</a:t>
            </a:r>
          </a:p>
          <a:p>
            <a:pPr marL="557213" indent="-342900">
              <a:buFont typeface="Wingdings" panose="05000000000000000000" pitchFamily="2" charset="2"/>
              <a:buChar char="Ø"/>
            </a:pPr>
            <a:r>
              <a:rPr lang="da-DK" sz="1200" dirty="0"/>
              <a:t>Studienævn: Udfordringer i det psykiske studie- og undervisningsmiljø</a:t>
            </a:r>
          </a:p>
          <a:p>
            <a:pPr marL="557213" indent="-342900">
              <a:buFont typeface="Wingdings" panose="05000000000000000000" pitchFamily="2" charset="2"/>
              <a:buChar char="Ø"/>
            </a:pPr>
            <a:r>
              <a:rPr lang="da-DK" sz="1200" dirty="0"/>
              <a:t>Institutleder: Udfordringer i det 1) psykiske studie- og undervisningsmiljø, 2) æstetisk studiemiljø, 3) fysisk studiemiljø sammen med CAS og 4) digitale studiemiljø sammen med ITS. </a:t>
            </a:r>
          </a:p>
          <a:p>
            <a:pPr marL="557213" indent="-342900">
              <a:buFont typeface="Wingdings" panose="05000000000000000000" pitchFamily="2" charset="2"/>
              <a:buChar char="Ø"/>
            </a:pPr>
            <a:r>
              <a:rPr lang="da-DK" sz="1200" dirty="0"/>
              <a:t>Prodekan: Større udfordringer i det 1) psykiske studie – og undervisningsmiljø, 2) fysiske studiemiljø </a:t>
            </a:r>
          </a:p>
          <a:p>
            <a:pPr marL="285750" lvl="1" indent="-285750">
              <a:buFont typeface="Wingdings" panose="05000000000000000000" pitchFamily="2" charset="2"/>
              <a:buChar char="Ø"/>
            </a:pPr>
            <a:r>
              <a:rPr lang="da-DK" dirty="0"/>
              <a:t>Tidsperioden indeholdende de forskellige opgaver fra august – januar </a:t>
            </a:r>
          </a:p>
        </p:txBody>
      </p:sp>
    </p:spTree>
    <p:extLst>
      <p:ext uri="{BB962C8B-B14F-4D97-AF65-F5344CB8AC3E}">
        <p14:creationId xmlns:p14="http://schemas.microsoft.com/office/powerpoint/2010/main" val="120197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el 2"/>
          <p:cNvSpPr>
            <a:spLocks noGrp="1"/>
          </p:cNvSpPr>
          <p:nvPr>
            <p:ph type="title"/>
          </p:nvPr>
        </p:nvSpPr>
        <p:spPr>
          <a:xfrm>
            <a:off x="587374" y="370290"/>
            <a:ext cx="10620095"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hlinkClick r:id="rId3"/>
              </a:rPr>
              <a:t>4.1.1 Procedure for opfølgning på og udvikling af studiemiljøet</a:t>
            </a:r>
            <a:endParaRPr lang="da-DK" sz="32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285750" lvl="1" indent="-285750">
              <a:buFont typeface="Wingdings" panose="05000000000000000000" pitchFamily="2" charset="2"/>
              <a:buChar char="Ø"/>
            </a:pPr>
            <a:r>
              <a:rPr lang="da-DK" dirty="0"/>
              <a:t>Tidsperioden indeholdende de forskellige opgaver fra august – januar </a:t>
            </a:r>
          </a:p>
        </p:txBody>
      </p:sp>
      <p:pic>
        <p:nvPicPr>
          <p:cNvPr id="5" name="Billede 4"/>
          <p:cNvPicPr>
            <a:picLocks noChangeAspect="1"/>
          </p:cNvPicPr>
          <p:nvPr/>
        </p:nvPicPr>
        <p:blipFill>
          <a:blip r:embed="rId4"/>
          <a:stretch>
            <a:fillRect/>
          </a:stretch>
        </p:blipFill>
        <p:spPr>
          <a:xfrm>
            <a:off x="3035101" y="2231399"/>
            <a:ext cx="5724640" cy="3962743"/>
          </a:xfrm>
          <a:prstGeom prst="rect">
            <a:avLst/>
          </a:prstGeom>
        </p:spPr>
      </p:pic>
    </p:spTree>
    <p:extLst>
      <p:ext uri="{BB962C8B-B14F-4D97-AF65-F5344CB8AC3E}">
        <p14:creationId xmlns:p14="http://schemas.microsoft.com/office/powerpoint/2010/main" val="225752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el 2"/>
          <p:cNvSpPr>
            <a:spLocks noGrp="1"/>
          </p:cNvSpPr>
          <p:nvPr>
            <p:ph type="title"/>
          </p:nvPr>
        </p:nvSpPr>
        <p:spPr>
          <a:xfrm>
            <a:off x="538067" y="341573"/>
            <a:ext cx="10521359" cy="1474385"/>
          </a:xfrm>
        </p:spPr>
        <p:txBody>
          <a:bodyPr/>
          <a:lstStyle/>
          <a:p>
            <a:r>
              <a:rPr lang="da-DK" sz="2800" spc="100" dirty="0">
                <a:ea typeface="Times New Roman" panose="02020603050405020304" pitchFamily="18" charset="0"/>
                <a:cs typeface="Times New Roman" panose="02020603050405020304" pitchFamily="18" charset="0"/>
                <a:hlinkClick r:id="rId2"/>
              </a:rPr>
              <a:t>2.3.2 </a:t>
            </a:r>
            <a:r>
              <a:rPr lang="da-DK" sz="3000" dirty="0">
                <a:hlinkClick r:id="rId2"/>
              </a:rPr>
              <a:t>Principper for evalueringer med studerende</a:t>
            </a:r>
            <a:endParaRPr lang="da-DK" sz="3000" dirty="0"/>
          </a:p>
        </p:txBody>
      </p:sp>
      <p:sp>
        <p:nvSpPr>
          <p:cNvPr id="26" name="Pladsholder til tekst 3"/>
          <p:cNvSpPr>
            <a:spLocks noGrp="1"/>
          </p:cNvSpPr>
          <p:nvPr>
            <p:ph type="body" sz="quarter" idx="12"/>
          </p:nvPr>
        </p:nvSpPr>
        <p:spPr>
          <a:xfrm>
            <a:off x="952750" y="1392376"/>
            <a:ext cx="10297712" cy="4752528"/>
          </a:xfrm>
        </p:spPr>
        <p:txBody>
          <a:bodyPr>
            <a:normAutofit lnSpcReduction="10000"/>
          </a:bodyPr>
          <a:lstStyle/>
          <a:p>
            <a:pPr marL="361950" indent="-361950"/>
            <a:r>
              <a:rPr lang="da-DK" sz="2400" dirty="0"/>
              <a:t>Institutterne skal udarbejde en plan for evalueringer, der honorerer</a:t>
            </a:r>
          </a:p>
          <a:p>
            <a:pPr marL="1252538" indent="-388938"/>
            <a:r>
              <a:rPr lang="da-DK" sz="2000" dirty="0"/>
              <a:t>Principper for evalueringer</a:t>
            </a:r>
          </a:p>
          <a:p>
            <a:pPr marL="1701800" lvl="1" indent="-342900">
              <a:buFont typeface="+mj-lt"/>
              <a:buAutoNum type="arabicPeriod"/>
            </a:pPr>
            <a:r>
              <a:rPr lang="da-DK" dirty="0"/>
              <a:t>Alle studerende inddrages systematisk i evalueringer.</a:t>
            </a:r>
          </a:p>
          <a:p>
            <a:pPr marL="1701800" lvl="1" indent="-342900">
              <a:buFont typeface="+mj-lt"/>
              <a:buAutoNum type="arabicPeriod"/>
            </a:pPr>
            <a:r>
              <a:rPr lang="da-DK" dirty="0"/>
              <a:t>Evalueringer udvikles, så de giver konstruktive og brugbare besvarelser til den videre udvikling af genstandsfeltet for evalueringen.</a:t>
            </a:r>
          </a:p>
          <a:p>
            <a:pPr marL="1701800" lvl="1" indent="-342900">
              <a:buFont typeface="+mj-lt"/>
              <a:buAutoNum type="arabicPeriod"/>
            </a:pPr>
            <a:r>
              <a:rPr lang="da-DK" dirty="0"/>
              <a:t>Resultaterne dokumenteres og anvendes systematisk i det videre kvalitets- og udviklingsarbejde med planlægningen og udviklingen af studiestart, studieaktiviteter, studiemiljøet og uddannelsesforløb.</a:t>
            </a:r>
          </a:p>
          <a:p>
            <a:pPr marL="1701800" lvl="1" indent="-342900">
              <a:buFont typeface="+mj-lt"/>
              <a:buAutoNum type="arabicPeriod"/>
            </a:pPr>
            <a:r>
              <a:rPr lang="da-DK" dirty="0"/>
              <a:t>Undervisere/vejledere skal som en del af evalueringer forholde sig til deres undervisning/vejledning.</a:t>
            </a:r>
          </a:p>
          <a:p>
            <a:pPr marL="1701800" lvl="1" indent="-342900">
              <a:buFont typeface="+mj-lt"/>
              <a:buAutoNum type="arabicPeriod"/>
            </a:pPr>
            <a:r>
              <a:rPr lang="da-DK" dirty="0"/>
              <a:t>Studerende skal have tilbagemeldinger på evalueringer</a:t>
            </a:r>
          </a:p>
          <a:p>
            <a:pPr marL="1701800" lvl="1" indent="-342900">
              <a:buFont typeface="+mj-lt"/>
              <a:buAutoNum type="arabicPeriod"/>
            </a:pPr>
            <a:endParaRPr lang="da-DK" dirty="0"/>
          </a:p>
          <a:p>
            <a:pPr marL="1252538" indent="-388938"/>
            <a:r>
              <a:rPr lang="da-DK" sz="2000" dirty="0"/>
              <a:t>Mindstekrav til de fire evalueringstyper (Studiestart, studieaktiviteter, studiemiljø og uddannelsesforløb)</a:t>
            </a:r>
          </a:p>
          <a:p>
            <a:pPr marL="1252538" indent="-388938"/>
            <a:r>
              <a:rPr lang="da-DK" sz="2000" dirty="0"/>
              <a:t>Krav til planen i bilag 1</a:t>
            </a:r>
          </a:p>
          <a:p>
            <a:pPr marL="1358900" lvl="1"/>
            <a:endParaRPr lang="da-DK" dirty="0"/>
          </a:p>
          <a:p>
            <a:pPr marL="0" indent="0">
              <a:buNone/>
            </a:pPr>
            <a:endParaRPr lang="da-DK" dirty="0"/>
          </a:p>
        </p:txBody>
      </p:sp>
    </p:spTree>
    <p:extLst>
      <p:ext uri="{BB962C8B-B14F-4D97-AF65-F5344CB8AC3E}">
        <p14:creationId xmlns:p14="http://schemas.microsoft.com/office/powerpoint/2010/main" val="2228768354"/>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603602-65E0-48FA-BF06-563C46D1CC2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fb3083c-c57b-4611-a9bc-f653d3097a5f"/>
    <ds:schemaRef ds:uri="http://www.w3.org/XML/1998/namespace"/>
    <ds:schemaRef ds:uri="http://purl.org/dc/dcmitype/"/>
  </ds:schemaRefs>
</ds:datastoreItem>
</file>

<file path=customXml/itemProps3.xml><?xml version="1.0" encoding="utf-8"?>
<ds:datastoreItem xmlns:ds="http://schemas.openxmlformats.org/officeDocument/2006/customXml" ds:itemID="{20FA39FA-C90B-44C5-8395-0F72C2D9F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AAU 16_9 (DA)</Template>
  <TotalTime>6937</TotalTime>
  <Words>1183</Words>
  <Application>Microsoft Office PowerPoint</Application>
  <PresentationFormat>Widescreen</PresentationFormat>
  <Paragraphs>158</Paragraphs>
  <Slides>12</Slides>
  <Notes>10</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12</vt:i4>
      </vt:variant>
    </vt:vector>
  </HeadingPairs>
  <TitlesOfParts>
    <vt:vector size="20" baseType="lpstr">
      <vt:lpstr>Arial</vt:lpstr>
      <vt:lpstr>Arial Black</vt:lpstr>
      <vt:lpstr>Calibri</vt:lpstr>
      <vt:lpstr>Wingdings</vt:lpstr>
      <vt:lpstr>AAU PowerPoint</vt:lpstr>
      <vt:lpstr>AAU PowerPoint - Blue</vt:lpstr>
      <vt:lpstr>1_AAU PowerPoint</vt:lpstr>
      <vt:lpstr>blank</vt:lpstr>
      <vt:lpstr>Introduktion til kvalitetsområde  ”4. Studiemiljø” </vt:lpstr>
      <vt:lpstr>Rammerne for AAU’s kvalitetssystem</vt:lpstr>
      <vt:lpstr>Kvalitetsområdet for studiemiljø har fokus på</vt:lpstr>
      <vt:lpstr>Målsætninger, standarder og indikatorer</vt:lpstr>
      <vt:lpstr>Målsætninger, standarder og indikatorer fortsat</vt:lpstr>
      <vt:lpstr>Procedurer tilknyttet ”studiemiljø”</vt:lpstr>
      <vt:lpstr>4.1.1 Procedure for opfølgning på og udvikling af studiemiljøet</vt:lpstr>
      <vt:lpstr>4.1.1 Procedure for opfølgning på og udvikling af studiemiljøet</vt:lpstr>
      <vt:lpstr>2.3.2 Principper for evalueringer med studerende</vt:lpstr>
      <vt:lpstr>4.3.1 Principper for studie-, trivsels- og karrierevejledning</vt:lpstr>
      <vt:lpstr>4.3.2 Procedure for vejledning af forsinkede studerende</vt:lpstr>
      <vt:lpstr>Vil du vide mere om AAU’s kvalitetssystem</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279</cp:revision>
  <cp:lastPrinted>2019-09-04T12:16:29Z</cp:lastPrinted>
  <dcterms:created xsi:type="dcterms:W3CDTF">2019-09-03T05:58:02Z</dcterms:created>
  <dcterms:modified xsi:type="dcterms:W3CDTF">2023-02-22T10:10:48Z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