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19"/>
  </p:notesMasterIdLst>
  <p:handoutMasterIdLst>
    <p:handoutMasterId r:id="rId20"/>
  </p:handoutMasterIdLst>
  <p:sldIdLst>
    <p:sldId id="417" r:id="rId8"/>
    <p:sldId id="484" r:id="rId9"/>
    <p:sldId id="480" r:id="rId10"/>
    <p:sldId id="486" r:id="rId11"/>
    <p:sldId id="488" r:id="rId12"/>
    <p:sldId id="505" r:id="rId13"/>
    <p:sldId id="490" r:id="rId14"/>
    <p:sldId id="501" r:id="rId15"/>
    <p:sldId id="506" r:id="rId16"/>
    <p:sldId id="500" r:id="rId17"/>
    <p:sldId id="513" r:id="rId18"/>
  </p:sldIdLst>
  <p:sldSz cx="12192000" cy="6858000"/>
  <p:notesSz cx="6805613" cy="99441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84"/>
            <p14:sldId id="480"/>
            <p14:sldId id="486"/>
            <p14:sldId id="488"/>
            <p14:sldId id="505"/>
            <p14:sldId id="490"/>
            <p14:sldId id="501"/>
            <p14:sldId id="506"/>
            <p14:sldId id="500"/>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11A52"/>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83901" autoAdjust="0"/>
  </p:normalViewPr>
  <p:slideViewPr>
    <p:cSldViewPr snapToGrid="0" snapToObjects="1">
      <p:cViewPr varScale="1">
        <p:scale>
          <a:sx n="80" d="100"/>
          <a:sy n="80" d="100"/>
        </p:scale>
        <p:origin x="86" y="110"/>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740EBAF-D955-C443-AB02-2BCBC7797572}" type="datetimeFigureOut">
              <a:rPr lang="en-US" smtClean="0"/>
              <a:t>2/22/2023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47A641A-FC50-3840-A830-42D90553FE8C}" type="datetimeFigureOut">
              <a:rPr lang="en-US" smtClean="0"/>
              <a:t>2/22/2023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kern="1200" dirty="0">
                <a:solidFill>
                  <a:schemeClr val="tx1"/>
                </a:solidFill>
                <a:effectLst/>
                <a:latin typeface="+mn-lt"/>
                <a:ea typeface="+mn-ea"/>
                <a:cs typeface="+mn-cs"/>
              </a:rPr>
              <a:t>30-08-2021: Justeret i forhold til at krav til kvalitetsrapportering af følgende indikatorer fjernes:</a:t>
            </a:r>
          </a:p>
          <a:p>
            <a:r>
              <a:rPr lang="da-DK" sz="1200" b="0" kern="1200" dirty="0">
                <a:solidFill>
                  <a:schemeClr val="tx1"/>
                </a:solidFill>
                <a:effectLst/>
                <a:latin typeface="+mn-lt"/>
                <a:ea typeface="+mn-ea"/>
                <a:cs typeface="+mn-cs"/>
              </a:rPr>
              <a:t>Indikator til standarderne: 5.1.1 (vedr. publikationer) samt 5.1.3 og 5.2.3 (vedr. de studerendes kontakt til videngrundlaget) </a:t>
            </a:r>
          </a:p>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7005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principperne mere udfoldet</a:t>
            </a:r>
            <a:r>
              <a:rPr lang="da-DK" baseline="0" dirty="0"/>
              <a:t> i dokumentet </a:t>
            </a:r>
            <a:r>
              <a:rPr lang="da-DK" sz="1200" spc="100" dirty="0">
                <a:ea typeface="Times New Roman" panose="02020603050405020304" pitchFamily="18" charset="0"/>
                <a:cs typeface="Times New Roman" panose="02020603050405020304" pitchFamily="18" charset="0"/>
              </a:rPr>
              <a:t>5.3.1 Principper for pædagogisk-didaktisk </a:t>
            </a:r>
            <a:r>
              <a:rPr lang="da-DK" sz="1200" spc="100" dirty="0" err="1">
                <a:ea typeface="Times New Roman" panose="02020603050405020304" pitchFamily="18" charset="0"/>
                <a:cs typeface="Times New Roman" panose="02020603050405020304" pitchFamily="18" charset="0"/>
              </a:rPr>
              <a:t>kompetence-udvikling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10</a:t>
            </a:fld>
            <a:endParaRPr lang="en-US"/>
          </a:p>
        </p:txBody>
      </p:sp>
    </p:spTree>
    <p:extLst>
      <p:ext uri="{BB962C8B-B14F-4D97-AF65-F5344CB8AC3E}">
        <p14:creationId xmlns:p14="http://schemas.microsoft.com/office/powerpoint/2010/main" val="3334717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47688" y="874713"/>
            <a:ext cx="7775576" cy="4375150"/>
          </a:xfrm>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11</a:t>
            </a:fld>
            <a:endParaRPr lang="da-DK"/>
          </a:p>
        </p:txBody>
      </p:sp>
    </p:spTree>
    <p:extLst>
      <p:ext uri="{BB962C8B-B14F-4D97-AF65-F5344CB8AC3E}">
        <p14:creationId xmlns:p14="http://schemas.microsoft.com/office/powerpoint/2010/main" val="349487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28582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421478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541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p>
          <a:p>
            <a:r>
              <a:rPr lang="da-DK" baseline="0" dirty="0"/>
              <a:t>De professions- og erhvervsrettede uddannelser er følgende uddannelser på AAU:</a:t>
            </a:r>
          </a:p>
          <a:p>
            <a:r>
              <a:rPr lang="da-DK" baseline="0" dirty="0"/>
              <a:t>   - Professionsbacheloruddannelserne (fuldtidsuddannelser), hvoraf der udbydes følgende: Socialrådgiveruddannelsen og diplomingeniøruddannelserne</a:t>
            </a:r>
          </a:p>
          <a:p>
            <a:r>
              <a:rPr lang="da-DK" baseline="0" dirty="0"/>
              <a:t>   - Diplomuddannelser (deltidsuddannelser/VEU), hvoraf der udbydes følgende: HD-uddannelserne</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98882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p>
          <a:p>
            <a:r>
              <a:rPr lang="da-DK" baseline="0" dirty="0"/>
              <a:t>De professions- og erhvervsrettede uddannelser er følgende uddannelser på AAU:</a:t>
            </a:r>
          </a:p>
          <a:p>
            <a:r>
              <a:rPr lang="da-DK" baseline="0" dirty="0"/>
              <a:t>   - Professionsbacheloruddannelserne (fuldtidsuddannelser), hvoraf der udbydes følgende: Socialrådgiveruddannelsen og diplomingeniøruddannelserne</a:t>
            </a:r>
          </a:p>
          <a:p>
            <a:r>
              <a:rPr lang="da-DK" baseline="0" dirty="0"/>
              <a:t>   - Diplomuddannelser (deltidsuddannelser/VEU), hvoraf der udbydes følgende: HD-uddannelserne</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420329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363157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Der arbejdes på udtræk direkte fra RES evt. justeret med oplysninger </a:t>
            </a:r>
            <a:r>
              <a:rPr lang="da-DK" sz="1200" dirty="0" err="1"/>
              <a:t>jf</a:t>
            </a:r>
            <a:r>
              <a:rPr lang="da-DK" sz="1200" dirty="0"/>
              <a:t> skabelon, som også er under udarbejdelse</a:t>
            </a:r>
          </a:p>
          <a:p>
            <a:r>
              <a:rPr lang="da-DK" sz="1200" dirty="0"/>
              <a:t>Skabelon</a:t>
            </a:r>
            <a:r>
              <a:rPr lang="da-DK" sz="1200" baseline="0" dirty="0"/>
              <a:t>er er færdige inden sommerferien, hvorefter der i efteråret for første gang skal </a:t>
            </a:r>
            <a:r>
              <a:rPr lang="da-DK" sz="1200" baseline="0" dirty="0" err="1"/>
              <a:t>bemandigsplanlægges</a:t>
            </a:r>
            <a:r>
              <a:rPr lang="da-DK" sz="1200" baseline="0" dirty="0"/>
              <a:t> for forårssemesteret 2022.</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17456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PBA: er professionsbacheloruddannelserne,</a:t>
            </a:r>
            <a:r>
              <a:rPr lang="da-DK" baseline="0" dirty="0"/>
              <a:t> hvor AAU udbyder socialrådgiveruddannelsen og diplomingeniøruddannelserne.</a:t>
            </a:r>
          </a:p>
          <a:p>
            <a:r>
              <a:rPr lang="da-DK" baseline="0" dirty="0"/>
              <a:t>DI: er diplomuddannelserne (deltidsuddannelser/VEU), hvor AAU udbyder HD-uddannelserne. </a:t>
            </a:r>
          </a:p>
          <a:p>
            <a:r>
              <a:rPr lang="da-DK" baseline="0" dirty="0"/>
              <a:t>Der er forskellige krav til videngrundlaget for, om der er tale om de forskningsbaserede uddannelser, eller de erhvervs- og professionsrettede uddannelser. Derfor er der </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231278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4000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4712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90070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9138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a:p>
            <a:pPr lvl="1"/>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20049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9925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82534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6523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a:t>AF </a:t>
            </a:r>
            <a:r>
              <a:rPr lang="da-DK" dirty="0"/>
              <a:t>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79417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www.kvalitet.aau.dk/Kvalitetsdokumenter/#492297"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www.kvalitet.aau.dk/Kvalitetsdokumenter/#492297"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hyperlink" Target="https://www.intra.inside.aau.dk/kvalitet/vaerktoejer#511223" TargetMode="Externa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hyperlink" Target="https://www.kvalitet.aau.dk/Kvalitetsdokumenter/#492297"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hyperlink" Target="https://www.intra.inside.aau.dk/kvalitet/vaerktoejer#511223" TargetMode="Externa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a:t>Introduktion til kvalitetsområde </a:t>
            </a:r>
            <a:br>
              <a:rPr lang="da-DK" sz="2000" dirty="0"/>
            </a:br>
            <a:r>
              <a:rPr lang="da-DK" sz="2000" dirty="0"/>
              <a:t>”5. Forskningsbasering og pædagogiske kompetencer” </a:t>
            </a:r>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a:t>1. Marts 2023</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10</a:t>
            </a:fld>
            <a:endParaRPr lang="en-US" dirty="0"/>
          </a:p>
        </p:txBody>
      </p:sp>
      <p:sp>
        <p:nvSpPr>
          <p:cNvPr id="3" name="Titel 2"/>
          <p:cNvSpPr>
            <a:spLocks noGrp="1"/>
          </p:cNvSpPr>
          <p:nvPr>
            <p:ph type="title"/>
          </p:nvPr>
        </p:nvSpPr>
        <p:spPr>
          <a:xfrm>
            <a:off x="538067" y="341573"/>
            <a:ext cx="11373288" cy="1474385"/>
          </a:xfrm>
        </p:spPr>
        <p:txBody>
          <a:bodyPr/>
          <a:lstStyle/>
          <a:p>
            <a:pPr>
              <a:lnSpc>
                <a:spcPct val="120000"/>
              </a:lnSpc>
              <a:spcBef>
                <a:spcPts val="600"/>
              </a:spcBef>
              <a:spcAft>
                <a:spcPts val="300"/>
              </a:spcAft>
            </a:pPr>
            <a:r>
              <a:rPr lang="da-DK" sz="2800" spc="100" dirty="0">
                <a:ea typeface="Times New Roman" panose="02020603050405020304" pitchFamily="18" charset="0"/>
                <a:cs typeface="Times New Roman" panose="02020603050405020304" pitchFamily="18" charset="0"/>
                <a:hlinkClick r:id="rId3"/>
              </a:rPr>
              <a:t>5.3.1 Principper for pædagogisk-didaktisk </a:t>
            </a:r>
            <a:r>
              <a:rPr lang="da-DK" sz="2800" spc="100" dirty="0" err="1">
                <a:ea typeface="Times New Roman" panose="02020603050405020304" pitchFamily="18" charset="0"/>
                <a:cs typeface="Times New Roman" panose="02020603050405020304" pitchFamily="18" charset="0"/>
                <a:hlinkClick r:id="rId3"/>
              </a:rPr>
              <a:t>kompetence-udvikling</a:t>
            </a:r>
            <a:endParaRPr lang="da-DK" sz="2800" spc="100" dirty="0">
              <a:ea typeface="Times New Roman" panose="02020603050405020304" pitchFamily="18" charset="0"/>
              <a:cs typeface="Times New Roman" panose="02020603050405020304" pitchFamily="18" charset="0"/>
            </a:endParaRPr>
          </a:p>
        </p:txBody>
      </p:sp>
      <p:sp>
        <p:nvSpPr>
          <p:cNvPr id="26" name="Pladsholder til tekst 3"/>
          <p:cNvSpPr>
            <a:spLocks noGrp="1"/>
          </p:cNvSpPr>
          <p:nvPr>
            <p:ph type="body" sz="quarter" idx="12"/>
          </p:nvPr>
        </p:nvSpPr>
        <p:spPr>
          <a:xfrm>
            <a:off x="1335991" y="1815958"/>
            <a:ext cx="10297712" cy="4752528"/>
          </a:xfrm>
        </p:spPr>
        <p:txBody>
          <a:bodyPr>
            <a:normAutofit/>
          </a:bodyPr>
          <a:lstStyle/>
          <a:p>
            <a:pPr marL="361950" indent="-361950"/>
            <a:r>
              <a:rPr lang="da-DK" sz="2400" dirty="0"/>
              <a:t>Institutterne skal udarbejde en plan for pædagogisk </a:t>
            </a:r>
            <a:r>
              <a:rPr lang="da-DK" sz="2400" dirty="0" err="1"/>
              <a:t>kompetence-udvikling</a:t>
            </a:r>
            <a:r>
              <a:rPr lang="da-DK" sz="2400" dirty="0"/>
              <a:t>, der honorerer:</a:t>
            </a:r>
          </a:p>
          <a:p>
            <a:pPr marL="1077913"/>
            <a:r>
              <a:rPr lang="da-DK" sz="2000" dirty="0"/>
              <a:t>Principper for pædagogisk-didaktisk kompetenceudvikling</a:t>
            </a:r>
          </a:p>
          <a:p>
            <a:pPr marL="1358900" lvl="1"/>
            <a:r>
              <a:rPr lang="da-DK" dirty="0"/>
              <a:t>1. Pædagogisk/didaktisk kompetenceudvikling adresseres:</a:t>
            </a:r>
          </a:p>
          <a:p>
            <a:pPr marL="1358900" lvl="1"/>
            <a:r>
              <a:rPr lang="da-DK" dirty="0"/>
              <a:t>	a) På institutniveau gennem retning, rammer og indsatser</a:t>
            </a:r>
          </a:p>
          <a:p>
            <a:pPr marL="1358900" lvl="1"/>
            <a:r>
              <a:rPr lang="da-DK" dirty="0"/>
              <a:t>	b) På individuelt niveau i MUS-samtaler</a:t>
            </a:r>
          </a:p>
          <a:p>
            <a:pPr marL="1520825" lvl="1" indent="-161925"/>
            <a:r>
              <a:rPr lang="da-DK" dirty="0"/>
              <a:t>2. De pædagogiske/didaktiske kompetencer udvikles iht. uddannelses-/undervisningsopgaven med fokus på de studerendes læring og læringsudbytte. </a:t>
            </a:r>
          </a:p>
          <a:p>
            <a:pPr marL="1358900" lvl="1"/>
            <a:r>
              <a:rPr lang="da-DK" dirty="0"/>
              <a:t>3. PBL som ramme for kompetenceudviklingen </a:t>
            </a:r>
          </a:p>
          <a:p>
            <a:pPr marL="1358900" lvl="1"/>
            <a:r>
              <a:rPr lang="da-DK" dirty="0"/>
              <a:t>4. Undervisernes pædagogisk-didaktiske kompetencer meriteres og anerkendes </a:t>
            </a:r>
          </a:p>
          <a:p>
            <a:pPr marL="1701800" lvl="1" indent="-342900">
              <a:buFont typeface="+mj-lt"/>
              <a:buAutoNum type="arabicPeriod"/>
            </a:pPr>
            <a:endParaRPr lang="da-DK" dirty="0"/>
          </a:p>
          <a:p>
            <a:pPr marL="1077913"/>
            <a:r>
              <a:rPr lang="da-DK" sz="2000" dirty="0"/>
              <a:t>Mindstekrav til indhold i planen</a:t>
            </a:r>
          </a:p>
          <a:p>
            <a:pPr marL="863600" indent="0">
              <a:buNone/>
            </a:pPr>
            <a:endParaRPr lang="da-DK" sz="2000" dirty="0"/>
          </a:p>
          <a:p>
            <a:pPr marL="1358900" lvl="1"/>
            <a:endParaRPr lang="da-DK" dirty="0"/>
          </a:p>
          <a:p>
            <a:pPr marL="0" indent="0">
              <a:buNone/>
            </a:pPr>
            <a:endParaRPr lang="da-DK" dirty="0"/>
          </a:p>
        </p:txBody>
      </p:sp>
    </p:spTree>
    <p:extLst>
      <p:ext uri="{BB962C8B-B14F-4D97-AF65-F5344CB8AC3E}">
        <p14:creationId xmlns:p14="http://schemas.microsoft.com/office/powerpoint/2010/main" val="222876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999A506-311B-2CF3-BA61-B60EFEDD8F26}"/>
              </a:ext>
            </a:extLst>
          </p:cNvPr>
          <p:cNvPicPr>
            <a:picLocks noChangeAspect="1"/>
          </p:cNvPicPr>
          <p:nvPr/>
        </p:nvPicPr>
        <p:blipFill>
          <a:blip r:embed="rId3"/>
          <a:stretch>
            <a:fillRect/>
          </a:stretch>
        </p:blipFill>
        <p:spPr>
          <a:xfrm>
            <a:off x="5466520" y="1197589"/>
            <a:ext cx="6372271" cy="5565161"/>
          </a:xfrm>
          <a:prstGeom prst="rect">
            <a:avLst/>
          </a:prstGeom>
        </p:spPr>
      </p:pic>
      <p:sp>
        <p:nvSpPr>
          <p:cNvPr id="15" name="Pladsholder til tekst 3"/>
          <p:cNvSpPr>
            <a:spLocks noGrp="1"/>
          </p:cNvSpPr>
          <p:nvPr>
            <p:ph type="body" sz="quarter" idx="12"/>
          </p:nvPr>
        </p:nvSpPr>
        <p:spPr>
          <a:xfrm>
            <a:off x="506536" y="1398551"/>
            <a:ext cx="4959985" cy="5118652"/>
          </a:xfrm>
        </p:spPr>
        <p:txBody>
          <a:bodyPr>
            <a:normAutofit/>
          </a:bodyPr>
          <a:lstStyle/>
          <a:p>
            <a:pPr marL="0" indent="0">
              <a:buNone/>
            </a:pPr>
            <a:r>
              <a:rPr lang="da-DK" sz="2400" b="1" i="1" dirty="0">
                <a:solidFill>
                  <a:srgbClr val="FF0000"/>
                </a:solidFill>
              </a:rPr>
              <a:t>www.kvalitet.aau.dk</a:t>
            </a:r>
          </a:p>
          <a:p>
            <a:pPr marL="361950" lvl="0" indent="-361950"/>
            <a:r>
              <a:rPr lang="da-DK" sz="1900" b="1" i="1" dirty="0"/>
              <a:t>Beskrivelse </a:t>
            </a:r>
            <a:r>
              <a:rPr lang="da-DK" sz="1900" dirty="0"/>
              <a:t>af kvalitetssystemet</a:t>
            </a:r>
          </a:p>
          <a:p>
            <a:pPr marL="361950" lvl="0" indent="-361950"/>
            <a:r>
              <a:rPr lang="da-DK" sz="1900" b="1" i="1" dirty="0"/>
              <a:t>Alle dokumenter</a:t>
            </a:r>
            <a:r>
              <a:rPr lang="da-DK" sz="1900" dirty="0"/>
              <a:t> der tegner det</a:t>
            </a:r>
          </a:p>
          <a:p>
            <a:pPr marL="0" lvl="0" indent="0">
              <a:spcBef>
                <a:spcPts val="0"/>
              </a:spcBef>
              <a:buNone/>
            </a:pPr>
            <a:r>
              <a:rPr lang="da-DK" sz="1900" dirty="0"/>
              <a:t>     samlede kvalitetssystem:</a:t>
            </a:r>
          </a:p>
          <a:p>
            <a:pPr marL="700087" lvl="0" indent="-342900">
              <a:spcBef>
                <a:spcPts val="0"/>
              </a:spcBef>
              <a:buFont typeface="Wingdings" panose="05000000000000000000" pitchFamily="2" charset="2"/>
              <a:buChar char="Ø"/>
            </a:pPr>
            <a:r>
              <a:rPr lang="da-DK" b="1" i="1" dirty="0"/>
              <a:t>Overordnede rammer</a:t>
            </a:r>
          </a:p>
          <a:p>
            <a:pPr marL="700087" lvl="0" indent="-342900">
              <a:spcBef>
                <a:spcPts val="0"/>
              </a:spcBef>
              <a:buFont typeface="Wingdings" panose="05000000000000000000" pitchFamily="2" charset="2"/>
              <a:buChar char="Ø"/>
            </a:pPr>
            <a:r>
              <a:rPr lang="da-DK" b="1" i="1" dirty="0"/>
              <a:t>Rammedokument for hvert kvalitetsområde</a:t>
            </a:r>
          </a:p>
          <a:p>
            <a:pPr marL="700087" lvl="0" indent="-342900">
              <a:spcBef>
                <a:spcPts val="0"/>
              </a:spcBef>
              <a:buFont typeface="Wingdings" panose="05000000000000000000" pitchFamily="2" charset="2"/>
              <a:buChar char="Ø"/>
            </a:pPr>
            <a:r>
              <a:rPr lang="da-DK" b="1" i="1" dirty="0"/>
              <a:t>Procedurer </a:t>
            </a:r>
            <a:r>
              <a:rPr lang="da-DK" dirty="0"/>
              <a:t>og tilknyttede </a:t>
            </a:r>
            <a:r>
              <a:rPr lang="da-DK" b="1" i="1" dirty="0"/>
              <a:t>skabeloner</a:t>
            </a:r>
          </a:p>
          <a:p>
            <a:pPr marL="361950" lvl="0" indent="-361950"/>
            <a:r>
              <a:rPr lang="da-DK" sz="1900" b="1" i="1" dirty="0"/>
              <a:t>Folder </a:t>
            </a:r>
            <a:r>
              <a:rPr lang="da-DK" sz="1900" dirty="0"/>
              <a:t>med kort introduktion til kvalitetssystemet </a:t>
            </a:r>
          </a:p>
          <a:p>
            <a:pPr marL="361950" lvl="0" indent="-361950"/>
            <a:r>
              <a:rPr lang="da-DK" sz="1900" b="1" i="1" dirty="0"/>
              <a:t>Værktøjer</a:t>
            </a:r>
            <a:r>
              <a:rPr lang="da-DK" sz="1900" dirty="0"/>
              <a:t> til understøttelse af kvalitetsarbejdet</a:t>
            </a:r>
            <a:endParaRPr lang="da-DK" sz="1400" dirty="0"/>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sp>
        <p:nvSpPr>
          <p:cNvPr id="2" name="Pladsholder til slidenummer 1"/>
          <p:cNvSpPr>
            <a:spLocks noGrp="1"/>
          </p:cNvSpPr>
          <p:nvPr>
            <p:ph type="sldNum" sz="quarter" idx="4"/>
          </p:nvPr>
        </p:nvSpPr>
        <p:spPr/>
        <p:txBody>
          <a:bodyPr/>
          <a:lstStyle/>
          <a:p>
            <a:fld id="{D8D877B3-D348-4611-9BDB-C5374591D951}" type="slidenum">
              <a:rPr lang="en-US" smtClean="0"/>
              <a:pPr/>
              <a:t>11</a:t>
            </a:fld>
            <a:endParaRPr lang="en-US" dirty="0"/>
          </a:p>
        </p:txBody>
      </p:sp>
      <p:sp>
        <p:nvSpPr>
          <p:cNvPr id="3" name="Titel 2"/>
          <p:cNvSpPr>
            <a:spLocks noGrp="1"/>
          </p:cNvSpPr>
          <p:nvPr>
            <p:ph type="title"/>
          </p:nvPr>
        </p:nvSpPr>
        <p:spPr>
          <a:xfrm>
            <a:off x="506536" y="352763"/>
            <a:ext cx="11253461" cy="1474385"/>
          </a:xfrm>
        </p:spPr>
        <p:txBody>
          <a:bodyPr/>
          <a:lstStyle/>
          <a:p>
            <a:r>
              <a:rPr lang="da-DK" sz="2800" dirty="0"/>
              <a:t>Vil du vide mere om AAU’s kvalitetssystem</a:t>
            </a:r>
          </a:p>
        </p:txBody>
      </p:sp>
      <p:cxnSp>
        <p:nvCxnSpPr>
          <p:cNvPr id="12" name="Lige pilforbindelse 11"/>
          <p:cNvCxnSpPr>
            <a:cxnSpLocks/>
          </p:cNvCxnSpPr>
          <p:nvPr/>
        </p:nvCxnSpPr>
        <p:spPr>
          <a:xfrm>
            <a:off x="4452730" y="2554357"/>
            <a:ext cx="1149000" cy="106510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a:cxnSpLocks/>
          </p:cNvCxnSpPr>
          <p:nvPr/>
        </p:nvCxnSpPr>
        <p:spPr>
          <a:xfrm>
            <a:off x="4273802" y="4411226"/>
            <a:ext cx="2151712" cy="1165436"/>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a:off x="4452730" y="2122414"/>
            <a:ext cx="1149000" cy="1165411"/>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cxnSpLocks/>
          </p:cNvCxnSpPr>
          <p:nvPr/>
        </p:nvCxnSpPr>
        <p:spPr>
          <a:xfrm flipV="1">
            <a:off x="4284966" y="3470685"/>
            <a:ext cx="4438404" cy="170709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a:t>Eller kontakt:   </a:t>
            </a:r>
            <a:r>
              <a:rPr lang="da-DK" i="1" dirty="0">
                <a:solidFill>
                  <a:srgbClr val="FF0000"/>
                </a:solidFill>
              </a:rPr>
              <a:t>kvalitet@adm.aau.dk </a:t>
            </a:r>
            <a:r>
              <a:rPr lang="da-DK" i="1" dirty="0"/>
              <a:t> </a:t>
            </a:r>
          </a:p>
        </p:txBody>
      </p:sp>
    </p:spTree>
    <p:extLst>
      <p:ext uri="{BB962C8B-B14F-4D97-AF65-F5344CB8AC3E}">
        <p14:creationId xmlns:p14="http://schemas.microsoft.com/office/powerpoint/2010/main" val="422136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3" name="Titel 2"/>
          <p:cNvSpPr>
            <a:spLocks noGrp="1"/>
          </p:cNvSpPr>
          <p:nvPr>
            <p:ph type="title"/>
          </p:nvPr>
        </p:nvSpPr>
        <p:spPr>
          <a:xfrm>
            <a:off x="582396" y="297281"/>
            <a:ext cx="9946825" cy="1474385"/>
          </a:xfrm>
        </p:spPr>
        <p:txBody>
          <a:bodyPr/>
          <a:lstStyle/>
          <a:p>
            <a:r>
              <a:rPr lang="da-DK" sz="3000" dirty="0"/>
              <a:t>Rammerne for AAU’s kvalitetssystem</a:t>
            </a:r>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105736"/>
            <a:ext cx="5973445" cy="4809490"/>
          </a:xfrm>
          <a:prstGeom prst="rect">
            <a:avLst/>
          </a:prstGeom>
          <a:noFill/>
          <a:ln>
            <a:noFill/>
          </a:ln>
        </p:spPr>
      </p:pic>
      <p:sp>
        <p:nvSpPr>
          <p:cNvPr id="5" name="Ellipse 4"/>
          <p:cNvSpPr/>
          <p:nvPr/>
        </p:nvSpPr>
        <p:spPr>
          <a:xfrm>
            <a:off x="6382694" y="5106154"/>
            <a:ext cx="1149790" cy="58847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365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ky 12"/>
          <p:cNvSpPr/>
          <p:nvPr/>
        </p:nvSpPr>
        <p:spPr>
          <a:xfrm>
            <a:off x="9230273" y="4963499"/>
            <a:ext cx="2709438"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Alle VIP skal systematisk udvikle deres pædagogisk-didaktiske kompetencer</a:t>
            </a:r>
          </a:p>
        </p:txBody>
      </p:sp>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Kvalitetsområdet for forskningsbasering og pædagogiske kompetencer har fokus på</a:t>
            </a:r>
          </a:p>
        </p:txBody>
      </p:sp>
      <p:sp>
        <p:nvSpPr>
          <p:cNvPr id="4" name="Pladsholder til tekst 3"/>
          <p:cNvSpPr>
            <a:spLocks noGrp="1"/>
          </p:cNvSpPr>
          <p:nvPr>
            <p:ph type="body" sz="quarter" idx="12"/>
          </p:nvPr>
        </p:nvSpPr>
        <p:spPr>
          <a:xfrm>
            <a:off x="556575" y="1703481"/>
            <a:ext cx="8792296" cy="4501804"/>
          </a:xfrm>
        </p:spPr>
        <p:txBody>
          <a:bodyPr>
            <a:normAutofit/>
          </a:bodyPr>
          <a:lstStyle/>
          <a:p>
            <a:pPr marL="0" lvl="0" indent="0">
              <a:buNone/>
            </a:pPr>
            <a:r>
              <a:rPr lang="da-DK" sz="1800" b="1" dirty="0"/>
              <a:t>Kvalitetsarbejdet relateret til:</a:t>
            </a:r>
          </a:p>
          <a:p>
            <a:pPr marL="361950" lvl="0" indent="-361950">
              <a:lnSpc>
                <a:spcPct val="100000"/>
              </a:lnSpc>
              <a:spcBef>
                <a:spcPts val="1200"/>
              </a:spcBef>
            </a:pPr>
            <a:r>
              <a:rPr lang="da-DK" sz="1800" dirty="0"/>
              <a:t>Undervisernes forskningsmæssige, faglige og pædagogisk-didaktiske kompetencer (er nu samlet i ét kvalitetsområde) </a:t>
            </a:r>
          </a:p>
          <a:p>
            <a:pPr marL="361950" lvl="0" indent="-361950">
              <a:lnSpc>
                <a:spcPct val="100000"/>
              </a:lnSpc>
              <a:spcBef>
                <a:spcPts val="1200"/>
              </a:spcBef>
            </a:pPr>
            <a:r>
              <a:rPr lang="da-DK" sz="1800" dirty="0"/>
              <a:t>Uddannelserne er tilknyttet relevante forskningsmiljøer/-fagmiljøer, så uddannelserne løbende baserer sig på nyeste viden</a:t>
            </a:r>
          </a:p>
          <a:p>
            <a:pPr marL="361950" lvl="0" indent="-361950">
              <a:lnSpc>
                <a:spcPct val="100000"/>
              </a:lnSpc>
              <a:spcBef>
                <a:spcPts val="1200"/>
              </a:spcBef>
            </a:pPr>
            <a:r>
              <a:rPr lang="da-DK" sz="1800" dirty="0"/>
              <a:t>At de studerende løbende har kontakt til et relevant forskningsmiljø-/fagmiljø</a:t>
            </a:r>
          </a:p>
          <a:p>
            <a:pPr marL="361950" lvl="0" indent="-361950">
              <a:lnSpc>
                <a:spcPct val="100000"/>
              </a:lnSpc>
              <a:spcBef>
                <a:spcPts val="1200"/>
              </a:spcBef>
            </a:pPr>
            <a:r>
              <a:rPr lang="da-DK" sz="1800" dirty="0"/>
              <a:t>At den pædagogiske kvalitet i uddannelsernes tilrettelæggelse og gennemførelse sikres via løbende kompetenceudvikling af undervisernes pædagogiske-didaktiske kompetencer. Underviseren dokumenterer dette i deres undervisningsportfolio</a:t>
            </a:r>
          </a:p>
          <a:p>
            <a:pPr marL="361950" lvl="0" indent="-361950">
              <a:lnSpc>
                <a:spcPct val="100000"/>
              </a:lnSpc>
              <a:spcBef>
                <a:spcPts val="1200"/>
              </a:spcBef>
            </a:pPr>
            <a:r>
              <a:rPr lang="da-DK" sz="1800" dirty="0"/>
              <a:t>Institutterne skal udarbejde følgende planer:</a:t>
            </a:r>
          </a:p>
          <a:p>
            <a:pPr marL="896938" lvl="0" indent="-454025">
              <a:lnSpc>
                <a:spcPct val="100000"/>
              </a:lnSpc>
              <a:spcBef>
                <a:spcPts val="1200"/>
              </a:spcBef>
              <a:buFont typeface="Wingdings" panose="05000000000000000000" pitchFamily="2" charset="2"/>
              <a:buChar char="Ø"/>
            </a:pPr>
            <a:r>
              <a:rPr lang="da-DK" dirty="0"/>
              <a:t>Plan for sikring af videngrundlaget for de erhvervs- og professionsrettede uddannelser</a:t>
            </a:r>
          </a:p>
          <a:p>
            <a:pPr marL="896938" lvl="0" indent="-454025">
              <a:lnSpc>
                <a:spcPct val="100000"/>
              </a:lnSpc>
              <a:spcBef>
                <a:spcPts val="600"/>
              </a:spcBef>
              <a:buFont typeface="Wingdings" panose="05000000000000000000" pitchFamily="2" charset="2"/>
              <a:buChar char="Ø"/>
            </a:pPr>
            <a:r>
              <a:rPr lang="da-DK" dirty="0"/>
              <a:t>Plan for pædagogisk-didaktisk kompetenceudvikling på instituttet</a:t>
            </a:r>
          </a:p>
          <a:p>
            <a:pPr marL="361950" lvl="0" indent="-361950">
              <a:lnSpc>
                <a:spcPct val="100000"/>
              </a:lnSpc>
              <a:spcBef>
                <a:spcPts val="2400"/>
              </a:spcBef>
            </a:pPr>
            <a:endParaRPr lang="da-DK" sz="2400" dirty="0"/>
          </a:p>
          <a:p>
            <a:pPr marL="361950" lvl="0" indent="-361950">
              <a:lnSpc>
                <a:spcPct val="100000"/>
              </a:lnSpc>
              <a:spcBef>
                <a:spcPts val="2400"/>
              </a:spcBef>
            </a:pPr>
            <a:endParaRPr lang="da-DK" sz="2400" dirty="0"/>
          </a:p>
          <a:p>
            <a:pPr marL="361950" indent="-361950">
              <a:lnSpc>
                <a:spcPct val="100000"/>
              </a:lnSpc>
              <a:spcBef>
                <a:spcPts val="2400"/>
              </a:spcBef>
              <a:buNone/>
            </a:pPr>
            <a:endParaRPr lang="da-DK" sz="2400" dirty="0"/>
          </a:p>
        </p:txBody>
      </p:sp>
      <p:sp>
        <p:nvSpPr>
          <p:cNvPr id="14" name="Sky 13"/>
          <p:cNvSpPr/>
          <p:nvPr/>
        </p:nvSpPr>
        <p:spPr>
          <a:xfrm>
            <a:off x="9142474" y="1428828"/>
            <a:ext cx="2885037"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i="1" dirty="0">
                <a:solidFill>
                  <a:schemeClr val="tx1"/>
                </a:solidFill>
              </a:rPr>
              <a:t>Bachelor-, kandidat- og masteruddannelser (VEU) er </a:t>
            </a:r>
            <a:r>
              <a:rPr lang="da-DK" sz="1200" i="1" dirty="0" err="1">
                <a:solidFill>
                  <a:schemeClr val="tx1"/>
                </a:solidFill>
              </a:rPr>
              <a:t>forsknings-baserede</a:t>
            </a:r>
            <a:r>
              <a:rPr lang="da-DK" sz="1200" i="1" dirty="0">
                <a:solidFill>
                  <a:schemeClr val="tx1"/>
                </a:solidFill>
              </a:rPr>
              <a:t> uddannelser som kræver at VIP har forsknings-viden og er aktive forskere indenfor </a:t>
            </a:r>
            <a:r>
              <a:rPr lang="da-DK" sz="1200" i="1" dirty="0" err="1">
                <a:solidFill>
                  <a:schemeClr val="tx1"/>
                </a:solidFill>
              </a:rPr>
              <a:t>konstituterende</a:t>
            </a:r>
            <a:r>
              <a:rPr lang="da-DK" sz="1200" i="1" dirty="0">
                <a:solidFill>
                  <a:schemeClr val="tx1"/>
                </a:solidFill>
              </a:rPr>
              <a:t> fag</a:t>
            </a:r>
          </a:p>
        </p:txBody>
      </p:sp>
      <p:sp>
        <p:nvSpPr>
          <p:cNvPr id="7" name="Sky 6"/>
          <p:cNvSpPr/>
          <p:nvPr/>
        </p:nvSpPr>
        <p:spPr>
          <a:xfrm>
            <a:off x="9142474" y="3175794"/>
            <a:ext cx="2885037"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i="1" dirty="0">
                <a:solidFill>
                  <a:schemeClr val="tx1"/>
                </a:solidFill>
              </a:rPr>
              <a:t>Professionsbachelor- og HD-uddannelser (VEU) er erhvervs- og profes-sionsrettede </a:t>
            </a:r>
            <a:r>
              <a:rPr lang="da-DK" sz="1200" i="1" dirty="0" err="1">
                <a:solidFill>
                  <a:schemeClr val="tx1"/>
                </a:solidFill>
              </a:rPr>
              <a:t>uddannel-ser</a:t>
            </a:r>
            <a:r>
              <a:rPr lang="da-DK" sz="1200" i="1" dirty="0">
                <a:solidFill>
                  <a:schemeClr val="tx1"/>
                </a:solidFill>
              </a:rPr>
              <a:t>, der kræver at VIP har forsknings-, </a:t>
            </a:r>
            <a:r>
              <a:rPr lang="da-DK" sz="1200" i="1" dirty="0" err="1">
                <a:solidFill>
                  <a:schemeClr val="tx1"/>
                </a:solidFill>
              </a:rPr>
              <a:t>udvik-lings</a:t>
            </a:r>
            <a:r>
              <a:rPr lang="da-DK" sz="1200" i="1" dirty="0">
                <a:solidFill>
                  <a:schemeClr val="tx1"/>
                </a:solidFill>
              </a:rPr>
              <a:t>- og praksisviden</a:t>
            </a:r>
          </a:p>
        </p:txBody>
      </p:sp>
    </p:spTree>
    <p:extLst>
      <p:ext uri="{BB962C8B-B14F-4D97-AF65-F5344CB8AC3E}">
        <p14:creationId xmlns:p14="http://schemas.microsoft.com/office/powerpoint/2010/main" val="9699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Målsætninger, standarder og indikatorer</a:t>
            </a:r>
            <a:br>
              <a:rPr lang="da-DK" sz="3200" dirty="0"/>
            </a:br>
            <a:r>
              <a:rPr lang="da-DK" sz="1800" dirty="0">
                <a:solidFill>
                  <a:srgbClr val="C00000"/>
                </a:solidFill>
              </a:rPr>
              <a:t>Forskningsbaserede uddannelser</a:t>
            </a:r>
          </a:p>
        </p:txBody>
      </p:sp>
      <p:graphicFrame>
        <p:nvGraphicFramePr>
          <p:cNvPr id="5" name="Tabel 4"/>
          <p:cNvGraphicFramePr>
            <a:graphicFrameLocks noGrp="1"/>
          </p:cNvGraphicFramePr>
          <p:nvPr>
            <p:extLst>
              <p:ext uri="{D42A27DB-BD31-4B8C-83A1-F6EECF244321}">
                <p14:modId xmlns:p14="http://schemas.microsoft.com/office/powerpoint/2010/main" val="676444276"/>
              </p:ext>
            </p:extLst>
          </p:nvPr>
        </p:nvGraphicFramePr>
        <p:xfrm>
          <a:off x="587374" y="1356360"/>
          <a:ext cx="10901472" cy="5364480"/>
        </p:xfrm>
        <a:graphic>
          <a:graphicData uri="http://schemas.openxmlformats.org/drawingml/2006/table">
            <a:tbl>
              <a:tblPr firstRow="1">
                <a:tableStyleId>{5C22544A-7EE6-4342-B048-85BDC9FD1C3A}</a:tableStyleId>
              </a:tblPr>
              <a:tblGrid>
                <a:gridCol w="1848008">
                  <a:extLst>
                    <a:ext uri="{9D8B030D-6E8A-4147-A177-3AD203B41FA5}">
                      <a16:colId xmlns:a16="http://schemas.microsoft.com/office/drawing/2014/main" val="2991910923"/>
                    </a:ext>
                  </a:extLst>
                </a:gridCol>
                <a:gridCol w="2245260">
                  <a:extLst>
                    <a:ext uri="{9D8B030D-6E8A-4147-A177-3AD203B41FA5}">
                      <a16:colId xmlns:a16="http://schemas.microsoft.com/office/drawing/2014/main" val="4167422142"/>
                    </a:ext>
                  </a:extLst>
                </a:gridCol>
                <a:gridCol w="4255128">
                  <a:extLst>
                    <a:ext uri="{9D8B030D-6E8A-4147-A177-3AD203B41FA5}">
                      <a16:colId xmlns:a16="http://schemas.microsoft.com/office/drawing/2014/main" val="2542062904"/>
                    </a:ext>
                  </a:extLst>
                </a:gridCol>
                <a:gridCol w="869133">
                  <a:extLst>
                    <a:ext uri="{9D8B030D-6E8A-4147-A177-3AD203B41FA5}">
                      <a16:colId xmlns:a16="http://schemas.microsoft.com/office/drawing/2014/main" val="2969573861"/>
                    </a:ext>
                  </a:extLst>
                </a:gridCol>
                <a:gridCol w="1683943">
                  <a:extLst>
                    <a:ext uri="{9D8B030D-6E8A-4147-A177-3AD203B41FA5}">
                      <a16:colId xmlns:a16="http://schemas.microsoft.com/office/drawing/2014/main" val="1668722795"/>
                    </a:ext>
                  </a:extLst>
                </a:gridCol>
              </a:tblGrid>
              <a:tr h="23773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Indikatorer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rowSpan="6">
                  <a:txBody>
                    <a:bodyPr/>
                    <a:lstStyle/>
                    <a:p>
                      <a:pPr algn="l" fontAlgn="t"/>
                      <a:r>
                        <a:rPr lang="da-DK" sz="1300" u="none" strike="noStrike" dirty="0">
                          <a:effectLst/>
                        </a:rPr>
                        <a:t>5.1 Universitetets bachelor-, kandidat- og masteruddannelser er forskningsbaserede og knyttet til aktive forskningsmiljøer af høj kvalitet</a:t>
                      </a:r>
                      <a:endParaRPr lang="da-DK" sz="1300" b="0" i="0" u="none" strike="noStrike" dirty="0">
                        <a:solidFill>
                          <a:srgbClr val="000000"/>
                        </a:solidFill>
                        <a:effectLst/>
                        <a:latin typeface="Calibri" panose="020F0502020204030204" pitchFamily="34" charset="0"/>
                      </a:endParaRPr>
                    </a:p>
                    <a:p>
                      <a:pPr algn="l" fontAlgn="t"/>
                      <a:r>
                        <a:rPr lang="da-DK" sz="1300" u="none" strike="noStrike" dirty="0">
                          <a:effectLst/>
                        </a:rPr>
                        <a:t> </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algn="l" fontAlgn="t"/>
                      <a:r>
                        <a:rPr lang="da-DK" sz="1300" b="0" i="0" u="none" strike="noStrike" dirty="0">
                          <a:solidFill>
                            <a:schemeClr val="tx1">
                              <a:lumMod val="75000"/>
                            </a:schemeClr>
                          </a:solidFill>
                          <a:effectLst/>
                          <a:latin typeface="+mn-lt"/>
                        </a:rPr>
                        <a:t>5.1.1 Uddannelsen er baseret på nyeste viden og er tilknyttet et aktivt/-e forskningsmiljø/-er af høj kvalitet, hvor de undervisere, der tilrettelægger uddannelsen, tilsammen dækker uddannelsens konstituerende fagelementer. </a:t>
                      </a: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5.1.1a Oversigt over uddannelsens </a:t>
                      </a:r>
                      <a:r>
                        <a:rPr lang="da-DK" sz="1200" b="1" i="1" u="none" strike="noStrike" dirty="0">
                          <a:solidFill>
                            <a:schemeClr val="tx1">
                              <a:lumMod val="75000"/>
                            </a:schemeClr>
                          </a:solidFill>
                          <a:effectLst/>
                          <a:latin typeface="+mn-lt"/>
                          <a:cs typeface="Calibri" panose="020F0502020204030204" pitchFamily="34" charset="0"/>
                        </a:rPr>
                        <a:t>konstituerende fagelementer (moduler), de modulansvarlige forskere</a:t>
                      </a:r>
                      <a:r>
                        <a:rPr lang="da-DK" sz="1200" b="0" i="0" u="none" strike="noStrike" dirty="0">
                          <a:solidFill>
                            <a:schemeClr val="tx1">
                              <a:lumMod val="75000"/>
                            </a:schemeClr>
                          </a:solidFill>
                          <a:effectLst/>
                          <a:latin typeface="+mn-lt"/>
                          <a:cs typeface="Calibri" panose="020F0502020204030204" pitchFamily="34" charset="0"/>
                        </a:rPr>
                        <a:t>, der tilrettelægger uddannelsen, og deres </a:t>
                      </a:r>
                      <a:r>
                        <a:rPr lang="da-DK" sz="1200" b="1" i="1" u="none" strike="noStrike" dirty="0">
                          <a:solidFill>
                            <a:schemeClr val="tx1">
                              <a:lumMod val="75000"/>
                            </a:schemeClr>
                          </a:solidFill>
                          <a:effectLst/>
                          <a:latin typeface="+mn-lt"/>
                          <a:cs typeface="Calibri" panose="020F0502020204030204" pitchFamily="34" charset="0"/>
                        </a:rPr>
                        <a:t>tilknytning til relevante forskningsmiljøer.</a:t>
                      </a:r>
                    </a:p>
                  </a:txBody>
                  <a:tcPr marL="45720" marR="45720"/>
                </a:tc>
                <a:tc>
                  <a:txBody>
                    <a:bodyPr/>
                    <a:lstStyle/>
                    <a:p>
                      <a:pPr algn="l" fontAlgn="t"/>
                      <a:r>
                        <a:rPr lang="it-IT" sz="1100" u="none" strike="noStrike" dirty="0">
                          <a:effectLst/>
                        </a:rPr>
                        <a:t>BA, KA</a:t>
                      </a:r>
                      <a:r>
                        <a:rPr lang="it-IT" sz="1100" u="none" strike="noStrike" baseline="0" dirty="0">
                          <a:effectLst/>
                        </a:rPr>
                        <a:t> og</a:t>
                      </a:r>
                      <a:r>
                        <a:rPr lang="it-IT" sz="1100" u="none" strike="noStrike" dirty="0">
                          <a:effectLst/>
                        </a:rPr>
                        <a:t> MA </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000" u="none" strike="noStrike" dirty="0">
                          <a:effectLst/>
                        </a:rPr>
                        <a:t>Kvalitetsrapport eller </a:t>
                      </a:r>
                    </a:p>
                    <a:p>
                      <a:pPr algn="l" fontAlgn="t"/>
                      <a:r>
                        <a:rPr lang="da-DK" sz="1000" u="none" strike="noStrike" dirty="0">
                          <a:effectLst/>
                        </a:rPr>
                        <a:t>   uddannelsesevalue-</a:t>
                      </a:r>
                    </a:p>
                    <a:p>
                      <a:pPr algn="l" fontAlgn="t"/>
                      <a:r>
                        <a:rPr lang="da-DK" sz="1000" u="none" strike="noStrike" dirty="0">
                          <a:effectLst/>
                        </a:rPr>
                        <a:t>   ringsrapport</a:t>
                      </a:r>
                      <a:endParaRPr lang="da-DK" sz="10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50167590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5.1.1 b Opgørelse over </a:t>
                      </a:r>
                      <a:r>
                        <a:rPr lang="da-DK" sz="1200" b="1" i="1" u="none" strike="noStrike" dirty="0">
                          <a:solidFill>
                            <a:schemeClr val="tx1">
                              <a:lumMod val="75000"/>
                            </a:schemeClr>
                          </a:solidFill>
                          <a:effectLst/>
                          <a:latin typeface="+mn-lt"/>
                          <a:cs typeface="Calibri" panose="020F0502020204030204" pitchFamily="34" charset="0"/>
                        </a:rPr>
                        <a:t>publikationsdata</a:t>
                      </a:r>
                      <a:r>
                        <a:rPr lang="da-DK" sz="1200" b="0" i="0" u="none" strike="noStrike" dirty="0">
                          <a:solidFill>
                            <a:schemeClr val="tx1">
                              <a:lumMod val="75000"/>
                            </a:schemeClr>
                          </a:solidFill>
                          <a:effectLst/>
                          <a:latin typeface="+mn-lt"/>
                          <a:cs typeface="Calibri" panose="020F0502020204030204" pitchFamily="34" charset="0"/>
                        </a:rPr>
                        <a:t>, der dokumenterer aktivitetsniveauet i det enkelte forskningsmiljø.</a:t>
                      </a:r>
                    </a:p>
                  </a:txBody>
                  <a:tcPr marL="45720" marR="45720"/>
                </a:tc>
                <a:tc>
                  <a:txBody>
                    <a:bodyPr/>
                    <a:lstStyle/>
                    <a:p>
                      <a:pPr algn="l" fontAlgn="t"/>
                      <a:r>
                        <a:rPr lang="it-IT" sz="1100" u="none" strike="noStrike" dirty="0">
                          <a:effectLst/>
                        </a:rPr>
                        <a:t>BA, KA</a:t>
                      </a:r>
                      <a:r>
                        <a:rPr lang="it-IT" sz="1100" u="none" strike="noStrike" baseline="0" dirty="0">
                          <a:effectLst/>
                        </a:rPr>
                        <a:t> og</a:t>
                      </a:r>
                      <a:r>
                        <a:rPr lang="it-IT" sz="1100" u="none" strike="noStrike" dirty="0">
                          <a:effectLst/>
                        </a:rPr>
                        <a:t> MA </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6. år i:</a:t>
                      </a:r>
                      <a:br>
                        <a:rPr lang="da-DK" sz="1100" u="none" strike="noStrike" dirty="0">
                          <a:effectLst/>
                        </a:rPr>
                      </a:br>
                      <a:r>
                        <a:rPr lang="da-DK" sz="1100" u="none" strike="noStrike" baseline="0" dirty="0">
                          <a:effectLst/>
                        </a:rPr>
                        <a:t> - </a:t>
                      </a:r>
                      <a:r>
                        <a:rPr lang="da-DK" sz="1000" u="none" strike="noStrike" dirty="0" err="1">
                          <a:effectLst/>
                        </a:rPr>
                        <a:t>Uddannelsesevalue</a:t>
                      </a:r>
                      <a:r>
                        <a:rPr lang="da-DK" sz="1000" u="none" strike="noStrike" dirty="0">
                          <a:effectLst/>
                        </a:rPr>
                        <a:t>-</a:t>
                      </a:r>
                    </a:p>
                    <a:p>
                      <a:pPr algn="l" fontAlgn="t"/>
                      <a:r>
                        <a:rPr lang="da-DK" sz="1000" u="none" strike="noStrike" dirty="0">
                          <a:effectLst/>
                        </a:rPr>
                        <a:t>   ringsrapport</a:t>
                      </a:r>
                      <a:endParaRPr lang="da-DK" sz="10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382889215"/>
                  </a:ext>
                </a:extLst>
              </a:tr>
              <a:tr h="784370">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rPr>
                        <a:t>5.1.2 Undervisning og vejledning varetages af undervisere, der deltager i eller har kontakt med relevante forskningsmiljøer. </a:t>
                      </a:r>
                    </a:p>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5.1.2a Oversigt over alle </a:t>
                      </a:r>
                      <a:r>
                        <a:rPr lang="da-DK" sz="1200" b="1" i="1" u="none" strike="noStrike" dirty="0">
                          <a:solidFill>
                            <a:schemeClr val="tx1">
                              <a:lumMod val="75000"/>
                            </a:schemeClr>
                          </a:solidFill>
                          <a:effectLst/>
                          <a:latin typeface="+mn-lt"/>
                          <a:cs typeface="Calibri" panose="020F0502020204030204" pitchFamily="34" charset="0"/>
                        </a:rPr>
                        <a:t>uddannelsens moduler, undervisere og vejledere </a:t>
                      </a:r>
                      <a:r>
                        <a:rPr lang="da-DK" sz="1200" b="0" i="0" u="none" strike="noStrike" dirty="0">
                          <a:solidFill>
                            <a:schemeClr val="tx1">
                              <a:lumMod val="75000"/>
                            </a:schemeClr>
                          </a:solidFill>
                          <a:effectLst/>
                          <a:latin typeface="+mn-lt"/>
                          <a:cs typeface="Calibri" panose="020F0502020204030204" pitchFamily="34" charset="0"/>
                        </a:rPr>
                        <a:t>samt deres </a:t>
                      </a:r>
                      <a:r>
                        <a:rPr lang="da-DK" sz="1200" b="1" i="1" u="none" strike="noStrike" dirty="0">
                          <a:solidFill>
                            <a:schemeClr val="tx1">
                              <a:lumMod val="75000"/>
                            </a:schemeClr>
                          </a:solidFill>
                          <a:effectLst/>
                          <a:latin typeface="+mn-lt"/>
                          <a:cs typeface="Calibri" panose="020F0502020204030204" pitchFamily="34" charset="0"/>
                        </a:rPr>
                        <a:t>tilknytning til relevante forskningsmiljøer</a:t>
                      </a:r>
                      <a:r>
                        <a:rPr lang="da-DK" sz="1200" b="0" i="0" u="none" strike="noStrike" dirty="0">
                          <a:solidFill>
                            <a:schemeClr val="tx1">
                              <a:lumMod val="75000"/>
                            </a:schemeClr>
                          </a:solidFill>
                          <a:effectLst/>
                          <a:latin typeface="+mn-lt"/>
                          <a:cs typeface="Calibri" panose="020F0502020204030204" pitchFamily="34" charset="0"/>
                        </a:rPr>
                        <a:t> (monitoreres via instituttets bemandingsplanlægning).</a:t>
                      </a: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u="none" strike="noStrike" dirty="0">
                          <a:effectLst/>
                        </a:rPr>
                        <a:t>BA, KA</a:t>
                      </a:r>
                      <a:r>
                        <a:rPr lang="it-IT" sz="1100" u="none" strike="noStrike" baseline="0" dirty="0">
                          <a:effectLst/>
                        </a:rPr>
                        <a:t> og</a:t>
                      </a:r>
                      <a:r>
                        <a:rPr lang="it-IT" sz="1100" u="none" strike="noStrike" dirty="0">
                          <a:effectLst/>
                        </a:rPr>
                        <a:t> MA </a:t>
                      </a:r>
                      <a:endParaRPr lang="it-IT" sz="1100" b="0" i="0" u="none" strike="noStrike" dirty="0">
                        <a:solidFill>
                          <a:srgbClr val="000000"/>
                        </a:solidFill>
                        <a:effectLst/>
                        <a:latin typeface="Calibri" panose="020F0502020204030204" pitchFamily="34" charset="0"/>
                      </a:endParaRPr>
                    </a:p>
                    <a:p>
                      <a:pPr algn="l" fontAlgn="t"/>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000" u="none" strike="noStrike" dirty="0">
                          <a:effectLst/>
                        </a:rPr>
                        <a:t>Kvalitetsrapport eller </a:t>
                      </a:r>
                    </a:p>
                    <a:p>
                      <a:pPr algn="l" fontAlgn="t"/>
                      <a:r>
                        <a:rPr lang="da-DK" sz="1000" u="none" strike="noStrike" dirty="0">
                          <a:effectLst/>
                        </a:rPr>
                        <a:t>   uddannelsesevalue-</a:t>
                      </a:r>
                    </a:p>
                    <a:p>
                      <a:pPr algn="l" fontAlgn="t"/>
                      <a:r>
                        <a:rPr lang="da-DK" sz="1000" u="none" strike="noStrike" dirty="0">
                          <a:effectLst/>
                        </a:rPr>
                        <a:t>   ringsrapport</a:t>
                      </a:r>
                      <a:endParaRPr lang="da-DK" sz="10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01765717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5.1.2b VIP/DVIP-ratioen (årsværk). </a:t>
                      </a: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u="none" strike="noStrike" dirty="0">
                          <a:effectLst/>
                        </a:rPr>
                        <a:t>BA, KA</a:t>
                      </a:r>
                      <a:r>
                        <a:rPr lang="it-IT" sz="1100" u="none" strike="noStrike" baseline="0" dirty="0">
                          <a:effectLst/>
                        </a:rPr>
                        <a:t> og</a:t>
                      </a:r>
                      <a:r>
                        <a:rPr lang="it-IT" sz="1100" u="none" strike="noStrike" dirty="0">
                          <a:effectLst/>
                        </a:rPr>
                        <a:t> MA </a:t>
                      </a:r>
                      <a:endParaRPr lang="it-IT" sz="1100" b="0" i="0" u="none" strike="noStrike" dirty="0">
                        <a:solidFill>
                          <a:srgbClr val="000000"/>
                        </a:solidFill>
                        <a:effectLst/>
                        <a:latin typeface="Calibri" panose="020F0502020204030204" pitchFamily="34" charset="0"/>
                      </a:endParaRPr>
                    </a:p>
                    <a:p>
                      <a:pPr algn="l" fontAlgn="t"/>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000" u="none" strike="noStrike" dirty="0">
                          <a:effectLst/>
                        </a:rPr>
                        <a:t>Kvalitetsstatus eller</a:t>
                      </a:r>
                    </a:p>
                    <a:p>
                      <a:pPr algn="l" fontAlgn="t"/>
                      <a:r>
                        <a:rPr lang="da-DK" sz="1000" u="none" strike="noStrike" dirty="0">
                          <a:effectLst/>
                        </a:rPr>
                        <a:t>   kvalitetsrapport eller</a:t>
                      </a:r>
                    </a:p>
                    <a:p>
                      <a:pPr algn="l" fontAlgn="t"/>
                      <a:r>
                        <a:rPr lang="da-DK" sz="1000" u="none" strike="noStrike" dirty="0">
                          <a:effectLst/>
                        </a:rPr>
                        <a:t>   uddannelsesevalue-</a:t>
                      </a:r>
                    </a:p>
                    <a:p>
                      <a:pPr algn="l" fontAlgn="t"/>
                      <a:r>
                        <a:rPr lang="da-DK" sz="1000" u="none" strike="noStrike" dirty="0">
                          <a:effectLst/>
                        </a:rPr>
                        <a:t>   ringsrapport</a:t>
                      </a:r>
                      <a:endParaRPr lang="da-DK" sz="10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173320619"/>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rPr>
                        <a:t>5.1.3 Universitetet giver de studerende  god mulighed for kontakt til relevante forskningsmiljøer.</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5.1.3a STUD/VIP-ratioen (antal).</a:t>
                      </a: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u="none" strike="noStrike" dirty="0">
                          <a:effectLst/>
                        </a:rPr>
                        <a:t>BA, KA</a:t>
                      </a:r>
                      <a:r>
                        <a:rPr lang="it-IT" sz="1100" u="none" strike="noStrike" baseline="0" dirty="0">
                          <a:effectLst/>
                        </a:rPr>
                        <a:t> og</a:t>
                      </a:r>
                      <a:r>
                        <a:rPr lang="it-IT" sz="1100" u="none" strike="noStrike" dirty="0">
                          <a:effectLst/>
                        </a:rPr>
                        <a:t> MA </a:t>
                      </a:r>
                      <a:endParaRPr lang="it-IT" sz="1100" b="0" i="0" u="none" strike="noStrike" dirty="0">
                        <a:solidFill>
                          <a:srgbClr val="000000"/>
                        </a:solidFill>
                        <a:effectLst/>
                        <a:latin typeface="Calibri" panose="020F0502020204030204" pitchFamily="34" charset="0"/>
                      </a:endParaRPr>
                    </a:p>
                    <a:p>
                      <a:pPr algn="l" fontAlgn="t"/>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000" u="none" strike="noStrike" dirty="0">
                          <a:effectLst/>
                        </a:rPr>
                        <a:t>Kvalitetsstatus eller</a:t>
                      </a:r>
                    </a:p>
                    <a:p>
                      <a:pPr algn="l" fontAlgn="t"/>
                      <a:r>
                        <a:rPr lang="da-DK" sz="1000" u="none" strike="noStrike" dirty="0">
                          <a:effectLst/>
                        </a:rPr>
                        <a:t>   kvalitetsrapport eller</a:t>
                      </a:r>
                    </a:p>
                    <a:p>
                      <a:pPr algn="l" fontAlgn="t"/>
                      <a:r>
                        <a:rPr lang="da-DK" sz="1000" u="none" strike="noStrike" dirty="0">
                          <a:effectLst/>
                        </a:rPr>
                        <a:t>   uddannelsesevalue-</a:t>
                      </a:r>
                    </a:p>
                    <a:p>
                      <a:pPr algn="l" fontAlgn="t"/>
                      <a:r>
                        <a:rPr lang="da-DK" sz="1000" u="none" strike="noStrike" dirty="0">
                          <a:effectLst/>
                        </a:rPr>
                        <a:t>   ringsrapport</a:t>
                      </a:r>
                      <a:endParaRPr lang="da-DK" sz="10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73694876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5.1.3b De studerendes kontakt til  projektvejledere, der er aktive forskere i relevante forskningsmiljøer.</a:t>
                      </a: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u="none" strike="noStrike" dirty="0">
                          <a:effectLst/>
                        </a:rPr>
                        <a:t>BA, KA</a:t>
                      </a:r>
                      <a:r>
                        <a:rPr lang="it-IT" sz="1100" u="none" strike="noStrike" baseline="0" dirty="0">
                          <a:effectLst/>
                        </a:rPr>
                        <a:t> og</a:t>
                      </a:r>
                      <a:r>
                        <a:rPr lang="it-IT" sz="1100" u="none" strike="noStrike" dirty="0">
                          <a:effectLst/>
                        </a:rPr>
                        <a:t> MA </a:t>
                      </a:r>
                      <a:endParaRPr lang="it-IT" sz="1100" b="0" i="0" u="none" strike="noStrike" dirty="0">
                        <a:solidFill>
                          <a:srgbClr val="000000"/>
                        </a:solidFill>
                        <a:effectLst/>
                        <a:latin typeface="Calibri" panose="020F0502020204030204" pitchFamily="34" charset="0"/>
                      </a:endParaRPr>
                    </a:p>
                    <a:p>
                      <a:pPr algn="l" fontAlgn="t"/>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6. år i:</a:t>
                      </a:r>
                      <a:br>
                        <a:rPr lang="da-DK" sz="1100" u="none" strike="noStrike" dirty="0">
                          <a:effectLst/>
                        </a:rPr>
                      </a:br>
                      <a:r>
                        <a:rPr lang="da-DK" sz="1100" u="none" strike="noStrike" baseline="0" dirty="0">
                          <a:effectLst/>
                        </a:rPr>
                        <a:t> - </a:t>
                      </a:r>
                      <a:r>
                        <a:rPr lang="da-DK" sz="1100" u="none" strike="noStrike" baseline="0" dirty="0" err="1">
                          <a:effectLst/>
                        </a:rPr>
                        <a:t>U</a:t>
                      </a:r>
                      <a:r>
                        <a:rPr lang="da-DK" sz="1000" u="none" strike="noStrike" dirty="0" err="1">
                          <a:effectLst/>
                        </a:rPr>
                        <a:t>ddannelsesevalue</a:t>
                      </a:r>
                      <a:r>
                        <a:rPr lang="da-DK" sz="1000" u="none" strike="noStrike" dirty="0">
                          <a:effectLst/>
                        </a:rPr>
                        <a:t>-</a:t>
                      </a:r>
                    </a:p>
                    <a:p>
                      <a:pPr algn="l" fontAlgn="t"/>
                      <a:r>
                        <a:rPr lang="da-DK" sz="1000" u="none" strike="noStrike" dirty="0">
                          <a:effectLst/>
                        </a:rPr>
                        <a:t>   ringsrapport</a:t>
                      </a:r>
                      <a:endParaRPr lang="da-DK" sz="10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035595083"/>
                  </a:ext>
                </a:extLst>
              </a:tr>
            </a:tbl>
          </a:graphicData>
        </a:graphic>
      </p:graphicFrame>
    </p:spTree>
    <p:extLst>
      <p:ext uri="{BB962C8B-B14F-4D97-AF65-F5344CB8AC3E}">
        <p14:creationId xmlns:p14="http://schemas.microsoft.com/office/powerpoint/2010/main" val="160373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a:p>
        </p:txBody>
      </p:sp>
      <p:sp>
        <p:nvSpPr>
          <p:cNvPr id="3" name="Titel 2"/>
          <p:cNvSpPr>
            <a:spLocks noGrp="1"/>
          </p:cNvSpPr>
          <p:nvPr>
            <p:ph type="title"/>
          </p:nvPr>
        </p:nvSpPr>
        <p:spPr>
          <a:xfrm>
            <a:off x="587374" y="370290"/>
            <a:ext cx="11227398" cy="1474385"/>
          </a:xfrm>
        </p:spPr>
        <p:txBody>
          <a:bodyPr/>
          <a:lstStyle/>
          <a:p>
            <a:r>
              <a:rPr lang="da-DK" sz="3200" dirty="0"/>
              <a:t>Målsætninger, standarder og indikatorer</a:t>
            </a:r>
            <a:br>
              <a:rPr lang="da-DK" sz="3200" dirty="0"/>
            </a:br>
            <a:r>
              <a:rPr lang="da-DK" sz="1800" dirty="0">
                <a:solidFill>
                  <a:srgbClr val="FF0000"/>
                </a:solidFill>
              </a:rPr>
              <a:t>Erhvervs- og professionsrettede uddannelser</a:t>
            </a:r>
          </a:p>
        </p:txBody>
      </p:sp>
      <p:graphicFrame>
        <p:nvGraphicFramePr>
          <p:cNvPr id="6" name="Tabel 5"/>
          <p:cNvGraphicFramePr>
            <a:graphicFrameLocks noGrp="1"/>
          </p:cNvGraphicFramePr>
          <p:nvPr>
            <p:extLst>
              <p:ext uri="{D42A27DB-BD31-4B8C-83A1-F6EECF244321}">
                <p14:modId xmlns:p14="http://schemas.microsoft.com/office/powerpoint/2010/main" val="3176646559"/>
              </p:ext>
            </p:extLst>
          </p:nvPr>
        </p:nvGraphicFramePr>
        <p:xfrm>
          <a:off x="587374" y="1356360"/>
          <a:ext cx="10901472" cy="4754880"/>
        </p:xfrm>
        <a:graphic>
          <a:graphicData uri="http://schemas.openxmlformats.org/drawingml/2006/table">
            <a:tbl>
              <a:tblPr firstRow="1">
                <a:tableStyleId>{5C22544A-7EE6-4342-B048-85BDC9FD1C3A}</a:tableStyleId>
              </a:tblPr>
              <a:tblGrid>
                <a:gridCol w="1848008">
                  <a:extLst>
                    <a:ext uri="{9D8B030D-6E8A-4147-A177-3AD203B41FA5}">
                      <a16:colId xmlns:a16="http://schemas.microsoft.com/office/drawing/2014/main" val="2991910923"/>
                    </a:ext>
                  </a:extLst>
                </a:gridCol>
                <a:gridCol w="2245260">
                  <a:extLst>
                    <a:ext uri="{9D8B030D-6E8A-4147-A177-3AD203B41FA5}">
                      <a16:colId xmlns:a16="http://schemas.microsoft.com/office/drawing/2014/main" val="4167422142"/>
                    </a:ext>
                  </a:extLst>
                </a:gridCol>
                <a:gridCol w="4255128">
                  <a:extLst>
                    <a:ext uri="{9D8B030D-6E8A-4147-A177-3AD203B41FA5}">
                      <a16:colId xmlns:a16="http://schemas.microsoft.com/office/drawing/2014/main" val="2542062904"/>
                    </a:ext>
                  </a:extLst>
                </a:gridCol>
                <a:gridCol w="869133">
                  <a:extLst>
                    <a:ext uri="{9D8B030D-6E8A-4147-A177-3AD203B41FA5}">
                      <a16:colId xmlns:a16="http://schemas.microsoft.com/office/drawing/2014/main" val="2969573861"/>
                    </a:ext>
                  </a:extLst>
                </a:gridCol>
                <a:gridCol w="1683943">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Indikatorer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rowSpan="5">
                  <a:txBody>
                    <a:bodyPr/>
                    <a:lstStyle/>
                    <a:p>
                      <a:pPr algn="l" fontAlgn="t"/>
                      <a:r>
                        <a:rPr lang="da-DK" sz="1300" u="none" strike="noStrike" dirty="0">
                          <a:effectLst/>
                        </a:rPr>
                        <a:t>5.2 AAU’s professions-bachelor- og </a:t>
                      </a:r>
                      <a:r>
                        <a:rPr lang="da-DK" sz="1300" u="none" strike="noStrike" dirty="0" err="1">
                          <a:effectLst/>
                        </a:rPr>
                        <a:t>diplom-uddannelser</a:t>
                      </a:r>
                      <a:r>
                        <a:rPr lang="da-DK" sz="1300" u="none" strike="noStrike" dirty="0">
                          <a:effectLst/>
                        </a:rPr>
                        <a:t> har et videngrundlag, der er udviklings- og </a:t>
                      </a:r>
                      <a:r>
                        <a:rPr lang="da-DK" sz="1300" u="none" strike="noStrike" dirty="0">
                          <a:solidFill>
                            <a:srgbClr val="211A52"/>
                          </a:solidFill>
                          <a:effectLst/>
                        </a:rPr>
                        <a:t>forskningsorienteret</a:t>
                      </a:r>
                      <a:r>
                        <a:rPr lang="da-DK" sz="1300" u="none" strike="noStrike" dirty="0">
                          <a:effectLst/>
                        </a:rPr>
                        <a:t>, og uddannelserne er knyttet til aktive fagmiljøer af høj kvalitet. </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lumMod val="75000"/>
                            </a:schemeClr>
                          </a:solidFill>
                          <a:effectLst/>
                          <a:latin typeface="+mn-lt"/>
                        </a:rPr>
                        <a:t>5.2.1 Uddannelsen er baseret på nyeste viden og er tilknyttet  fagmiljøer af høj kvalitet, der dækker uddannelsens kerneområder/fagelementer. </a:t>
                      </a: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5.2.1 </a:t>
                      </a:r>
                      <a:r>
                        <a:rPr lang="da-DK" sz="1200" b="1" i="1" u="none" strike="noStrike" dirty="0">
                          <a:solidFill>
                            <a:schemeClr val="tx1">
                              <a:lumMod val="75000"/>
                            </a:schemeClr>
                          </a:solidFill>
                          <a:effectLst/>
                          <a:latin typeface="+mn-lt"/>
                          <a:cs typeface="Calibri" panose="020F0502020204030204" pitchFamily="34" charset="0"/>
                        </a:rPr>
                        <a:t>Plan for sikring af uddannelsens videngrundlag </a:t>
                      </a:r>
                      <a:r>
                        <a:rPr lang="da-DK" sz="1200" b="0" i="0" u="none" strike="noStrike" dirty="0">
                          <a:solidFill>
                            <a:schemeClr val="tx1">
                              <a:lumMod val="75000"/>
                            </a:schemeClr>
                          </a:solidFill>
                          <a:effectLst/>
                          <a:latin typeface="+mn-lt"/>
                          <a:cs typeface="Calibri" panose="020F0502020204030204" pitchFamily="34" charset="0"/>
                        </a:rPr>
                        <a:t>(fagmiljøers faglighed og løbende opdatering af ny viden inden for kerneområder/fagelementer). </a:t>
                      </a:r>
                    </a:p>
                  </a:txBody>
                  <a:tcPr marL="45720" marR="45720"/>
                </a:tc>
                <a:tc>
                  <a:txBody>
                    <a:bodyPr/>
                    <a:lstStyle/>
                    <a:p>
                      <a:pPr algn="l" fontAlgn="t"/>
                      <a:r>
                        <a:rPr lang="it-IT" sz="1100" u="none" strike="noStrike" dirty="0">
                          <a:solidFill>
                            <a:schemeClr val="tx1">
                              <a:lumMod val="75000"/>
                            </a:schemeClr>
                          </a:solidFill>
                          <a:effectLst/>
                        </a:rPr>
                        <a:t>PBA og DI</a:t>
                      </a:r>
                      <a:endParaRPr lang="it-IT" sz="11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100" u="none" strike="noStrike" dirty="0">
                          <a:solidFill>
                            <a:schemeClr val="tx1">
                              <a:lumMod val="75000"/>
                            </a:schemeClr>
                          </a:solidFill>
                          <a:effectLst/>
                        </a:rPr>
                        <a:t>Hvert 2. år i:</a:t>
                      </a:r>
                      <a:br>
                        <a:rPr lang="da-DK" sz="1100" u="none" strike="noStrike" dirty="0">
                          <a:solidFill>
                            <a:schemeClr val="tx1">
                              <a:lumMod val="75000"/>
                            </a:schemeClr>
                          </a:solidFill>
                          <a:effectLst/>
                        </a:rPr>
                      </a:br>
                      <a:r>
                        <a:rPr lang="da-DK" sz="1100" u="none" strike="noStrike" baseline="0" dirty="0">
                          <a:solidFill>
                            <a:schemeClr val="tx1">
                              <a:lumMod val="75000"/>
                            </a:schemeClr>
                          </a:solidFill>
                          <a:effectLst/>
                        </a:rPr>
                        <a:t> - </a:t>
                      </a:r>
                      <a:r>
                        <a:rPr lang="da-DK" sz="1000" u="none" strike="noStrike" dirty="0">
                          <a:solidFill>
                            <a:schemeClr val="tx1">
                              <a:lumMod val="75000"/>
                            </a:schemeClr>
                          </a:solidFill>
                          <a:effectLst/>
                        </a:rPr>
                        <a:t>Kvalitetsrapport eller </a:t>
                      </a:r>
                    </a:p>
                    <a:p>
                      <a:pPr algn="l" fontAlgn="t"/>
                      <a:r>
                        <a:rPr lang="da-DK" sz="1000" u="none" strike="noStrike" dirty="0">
                          <a:solidFill>
                            <a:schemeClr val="tx1">
                              <a:lumMod val="75000"/>
                            </a:schemeClr>
                          </a:solidFill>
                          <a:effectLst/>
                        </a:rPr>
                        <a:t>   uddannelsesevalue-</a:t>
                      </a:r>
                    </a:p>
                    <a:p>
                      <a:pPr algn="l" fontAlgn="t"/>
                      <a:r>
                        <a:rPr lang="da-DK" sz="1000" u="none" strike="noStrike" dirty="0">
                          <a:solidFill>
                            <a:schemeClr val="tx1">
                              <a:lumMod val="75000"/>
                            </a:schemeClr>
                          </a:solidFill>
                          <a:effectLst/>
                        </a:rPr>
                        <a:t>   ringsrapport</a:t>
                      </a:r>
                      <a:endParaRPr lang="da-DK" sz="1000" b="0" i="0" u="none" strike="noStrike" dirty="0">
                        <a:solidFill>
                          <a:schemeClr val="tx1">
                            <a:lumMod val="75000"/>
                          </a:schemeClr>
                        </a:solidFill>
                        <a:effectLst/>
                        <a:latin typeface="Calibri" panose="020F0502020204030204" pitchFamily="34" charset="0"/>
                      </a:endParaRPr>
                    </a:p>
                  </a:txBody>
                  <a:tcPr marL="45720" marR="45720"/>
                </a:tc>
                <a:extLst>
                  <a:ext uri="{0D108BD9-81ED-4DB2-BD59-A6C34878D82A}">
                    <a16:rowId xmlns:a16="http://schemas.microsoft.com/office/drawing/2014/main" val="1501675908"/>
                  </a:ext>
                </a:extLst>
              </a:tr>
              <a:tr h="784370">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rPr>
                        <a:t>5.2.2 Undervisning og vejledning varetages  af undervisere, der deltager i eller har kontakt med relevante fagmiljøer.</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5.2.2a Oversigt over alle </a:t>
                      </a:r>
                      <a:r>
                        <a:rPr lang="da-DK" sz="1200" b="1" i="1" u="none" strike="noStrike" dirty="0">
                          <a:solidFill>
                            <a:schemeClr val="tx1">
                              <a:lumMod val="75000"/>
                            </a:schemeClr>
                          </a:solidFill>
                          <a:effectLst/>
                          <a:latin typeface="+mn-lt"/>
                          <a:cs typeface="Calibri" panose="020F0502020204030204" pitchFamily="34" charset="0"/>
                        </a:rPr>
                        <a:t>uddannelsens moduler, undervisere og vejledere</a:t>
                      </a:r>
                      <a:r>
                        <a:rPr lang="da-DK" sz="1200" b="0" i="0" u="none" strike="noStrike" dirty="0">
                          <a:solidFill>
                            <a:schemeClr val="tx1">
                              <a:lumMod val="75000"/>
                            </a:schemeClr>
                          </a:solidFill>
                          <a:effectLst/>
                          <a:latin typeface="+mn-lt"/>
                          <a:cs typeface="Calibri" panose="020F0502020204030204" pitchFamily="34" charset="0"/>
                        </a:rPr>
                        <a:t> samt deres </a:t>
                      </a:r>
                      <a:r>
                        <a:rPr lang="da-DK" sz="1200" b="1" i="1" u="none" strike="noStrike" dirty="0">
                          <a:solidFill>
                            <a:schemeClr val="tx1">
                              <a:lumMod val="75000"/>
                            </a:schemeClr>
                          </a:solidFill>
                          <a:effectLst/>
                          <a:latin typeface="+mn-lt"/>
                          <a:cs typeface="Calibri" panose="020F0502020204030204" pitchFamily="34" charset="0"/>
                        </a:rPr>
                        <a:t>tilknytning til relevante fagmiljøer</a:t>
                      </a:r>
                      <a:r>
                        <a:rPr lang="da-DK" sz="1200" b="0" i="0" u="none" strike="noStrike" dirty="0">
                          <a:solidFill>
                            <a:schemeClr val="tx1">
                              <a:lumMod val="75000"/>
                            </a:schemeClr>
                          </a:solidFill>
                          <a:effectLst/>
                          <a:latin typeface="+mn-lt"/>
                          <a:cs typeface="Calibri" panose="020F0502020204030204" pitchFamily="34" charset="0"/>
                        </a:rPr>
                        <a:t> (monitoreres via instituttets bemandingsplanlægning).</a:t>
                      </a:r>
                    </a:p>
                  </a:txBody>
                  <a:tcPr marL="45720" marR="45720"/>
                </a:tc>
                <a:tc>
                  <a:txBody>
                    <a:bodyPr/>
                    <a:lstStyle/>
                    <a:p>
                      <a:pPr algn="l" fontAlgn="t"/>
                      <a:r>
                        <a:rPr lang="it-IT" sz="1100" u="none" strike="noStrike" dirty="0">
                          <a:solidFill>
                            <a:schemeClr val="tx1">
                              <a:lumMod val="75000"/>
                            </a:schemeClr>
                          </a:solidFill>
                          <a:effectLst/>
                        </a:rPr>
                        <a:t>PBA og DI</a:t>
                      </a:r>
                      <a:endParaRPr lang="it-IT" sz="1100" b="0" i="0" u="none" strike="noStrike" dirty="0">
                        <a:solidFill>
                          <a:schemeClr val="tx1">
                            <a:lumMod val="75000"/>
                          </a:schemeClr>
                        </a:solidFill>
                        <a:effectLst/>
                        <a:latin typeface="Calibri" panose="020F0502020204030204" pitchFamily="34" charset="0"/>
                      </a:endParaRPr>
                    </a:p>
                    <a:p>
                      <a:pPr algn="l" fontAlgn="t"/>
                      <a:endParaRPr lang="it-IT" sz="11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100" u="none" strike="noStrike" dirty="0">
                          <a:solidFill>
                            <a:schemeClr val="tx1">
                              <a:lumMod val="75000"/>
                            </a:schemeClr>
                          </a:solidFill>
                          <a:effectLst/>
                        </a:rPr>
                        <a:t>Hvert 2. år i:</a:t>
                      </a:r>
                      <a:br>
                        <a:rPr lang="da-DK" sz="1100" u="none" strike="noStrike" dirty="0">
                          <a:solidFill>
                            <a:schemeClr val="tx1">
                              <a:lumMod val="75000"/>
                            </a:schemeClr>
                          </a:solidFill>
                          <a:effectLst/>
                        </a:rPr>
                      </a:br>
                      <a:r>
                        <a:rPr lang="da-DK" sz="1100" u="none" strike="noStrike" baseline="0" dirty="0">
                          <a:solidFill>
                            <a:schemeClr val="tx1">
                              <a:lumMod val="75000"/>
                            </a:schemeClr>
                          </a:solidFill>
                          <a:effectLst/>
                        </a:rPr>
                        <a:t> - </a:t>
                      </a:r>
                      <a:r>
                        <a:rPr lang="da-DK" sz="1000" u="none" strike="noStrike" dirty="0">
                          <a:solidFill>
                            <a:schemeClr val="tx1">
                              <a:lumMod val="75000"/>
                            </a:schemeClr>
                          </a:solidFill>
                          <a:effectLst/>
                        </a:rPr>
                        <a:t>Kvalitetsrapport eller </a:t>
                      </a:r>
                    </a:p>
                    <a:p>
                      <a:pPr algn="l" fontAlgn="t"/>
                      <a:r>
                        <a:rPr lang="da-DK" sz="1000" u="none" strike="noStrike" dirty="0">
                          <a:solidFill>
                            <a:schemeClr val="tx1">
                              <a:lumMod val="75000"/>
                            </a:schemeClr>
                          </a:solidFill>
                          <a:effectLst/>
                        </a:rPr>
                        <a:t>   uddannelsesevalue-</a:t>
                      </a:r>
                    </a:p>
                    <a:p>
                      <a:pPr algn="l" fontAlgn="t"/>
                      <a:r>
                        <a:rPr lang="da-DK" sz="1000" u="none" strike="noStrike" dirty="0">
                          <a:solidFill>
                            <a:schemeClr val="tx1">
                              <a:lumMod val="75000"/>
                            </a:schemeClr>
                          </a:solidFill>
                          <a:effectLst/>
                        </a:rPr>
                        <a:t>   ringsrapport</a:t>
                      </a:r>
                      <a:endParaRPr lang="da-DK" sz="1000" b="0" i="0" u="none" strike="noStrike" dirty="0">
                        <a:solidFill>
                          <a:schemeClr val="tx1">
                            <a:lumMod val="75000"/>
                          </a:schemeClr>
                        </a:solidFill>
                        <a:effectLst/>
                        <a:latin typeface="Calibri" panose="020F0502020204030204" pitchFamily="34" charset="0"/>
                      </a:endParaRPr>
                    </a:p>
                  </a:txBody>
                  <a:tcPr marL="45720" marR="45720"/>
                </a:tc>
                <a:extLst>
                  <a:ext uri="{0D108BD9-81ED-4DB2-BD59-A6C34878D82A}">
                    <a16:rowId xmlns:a16="http://schemas.microsoft.com/office/drawing/2014/main" val="101765717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5.2.2b </a:t>
                      </a:r>
                      <a:r>
                        <a:rPr lang="da-DK" sz="1200" b="1" i="1" u="none" strike="noStrike" dirty="0">
                          <a:solidFill>
                            <a:schemeClr val="tx1">
                              <a:lumMod val="75000"/>
                            </a:schemeClr>
                          </a:solidFill>
                          <a:effectLst/>
                          <a:latin typeface="+mn-lt"/>
                          <a:cs typeface="Calibri" panose="020F0502020204030204" pitchFamily="34" charset="0"/>
                        </a:rPr>
                        <a:t>VIP/DVIP-ratioen </a:t>
                      </a:r>
                      <a:r>
                        <a:rPr lang="da-DK" sz="1200" b="0" i="0" u="none" strike="noStrike" dirty="0">
                          <a:solidFill>
                            <a:schemeClr val="tx1">
                              <a:lumMod val="75000"/>
                            </a:schemeClr>
                          </a:solidFill>
                          <a:effectLst/>
                          <a:latin typeface="+mn-lt"/>
                          <a:cs typeface="Calibri" panose="020F0502020204030204" pitchFamily="34" charset="0"/>
                        </a:rPr>
                        <a:t>(årsværk). </a:t>
                      </a:r>
                    </a:p>
                  </a:txBody>
                  <a:tcPr marL="45720" marR="45720"/>
                </a:tc>
                <a:tc>
                  <a:txBody>
                    <a:bodyPr/>
                    <a:lstStyle/>
                    <a:p>
                      <a:pPr algn="l" fontAlgn="t"/>
                      <a:r>
                        <a:rPr lang="it-IT" sz="1100" u="none" strike="noStrike" dirty="0">
                          <a:solidFill>
                            <a:schemeClr val="tx1">
                              <a:lumMod val="75000"/>
                            </a:schemeClr>
                          </a:solidFill>
                          <a:effectLst/>
                        </a:rPr>
                        <a:t>PBA og DI</a:t>
                      </a:r>
                      <a:endParaRPr lang="it-IT" sz="1100" b="0" i="0" u="none" strike="noStrike" dirty="0">
                        <a:solidFill>
                          <a:schemeClr val="tx1">
                            <a:lumMod val="75000"/>
                          </a:schemeClr>
                        </a:solidFill>
                        <a:effectLst/>
                        <a:latin typeface="Calibri" panose="020F0502020204030204" pitchFamily="34" charset="0"/>
                      </a:endParaRPr>
                    </a:p>
                    <a:p>
                      <a:pPr algn="l" fontAlgn="t"/>
                      <a:endParaRPr lang="it-IT" sz="11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100" u="none" strike="noStrike" dirty="0">
                          <a:solidFill>
                            <a:schemeClr val="tx1">
                              <a:lumMod val="75000"/>
                            </a:schemeClr>
                          </a:solidFill>
                          <a:effectLst/>
                        </a:rPr>
                        <a:t>Årligt i:</a:t>
                      </a:r>
                      <a:br>
                        <a:rPr lang="da-DK" sz="1100" u="none" strike="noStrike" dirty="0">
                          <a:solidFill>
                            <a:schemeClr val="tx1">
                              <a:lumMod val="75000"/>
                            </a:schemeClr>
                          </a:solidFill>
                          <a:effectLst/>
                        </a:rPr>
                      </a:br>
                      <a:r>
                        <a:rPr lang="da-DK" sz="1100" u="none" strike="noStrike" baseline="0" dirty="0">
                          <a:solidFill>
                            <a:schemeClr val="tx1">
                              <a:lumMod val="75000"/>
                            </a:schemeClr>
                          </a:solidFill>
                          <a:effectLst/>
                        </a:rPr>
                        <a:t> - </a:t>
                      </a:r>
                      <a:r>
                        <a:rPr lang="da-DK" sz="1000" u="none" strike="noStrike" dirty="0">
                          <a:solidFill>
                            <a:schemeClr val="tx1">
                              <a:lumMod val="75000"/>
                            </a:schemeClr>
                          </a:solidFill>
                          <a:effectLst/>
                        </a:rPr>
                        <a:t>Kvalitetsstatus eller</a:t>
                      </a:r>
                    </a:p>
                    <a:p>
                      <a:pPr algn="l" fontAlgn="t"/>
                      <a:r>
                        <a:rPr lang="da-DK" sz="1000" u="none" strike="noStrike" dirty="0">
                          <a:solidFill>
                            <a:schemeClr val="tx1">
                              <a:lumMod val="75000"/>
                            </a:schemeClr>
                          </a:solidFill>
                          <a:effectLst/>
                        </a:rPr>
                        <a:t>   kvalitetsrapport eller</a:t>
                      </a:r>
                    </a:p>
                    <a:p>
                      <a:pPr algn="l" fontAlgn="t"/>
                      <a:r>
                        <a:rPr lang="da-DK" sz="1000" u="none" strike="noStrike" dirty="0">
                          <a:solidFill>
                            <a:schemeClr val="tx1">
                              <a:lumMod val="75000"/>
                            </a:schemeClr>
                          </a:solidFill>
                          <a:effectLst/>
                        </a:rPr>
                        <a:t>   uddannelsesevalue-</a:t>
                      </a:r>
                    </a:p>
                    <a:p>
                      <a:pPr algn="l" fontAlgn="t"/>
                      <a:r>
                        <a:rPr lang="da-DK" sz="1000" u="none" strike="noStrike" dirty="0">
                          <a:solidFill>
                            <a:schemeClr val="tx1">
                              <a:lumMod val="75000"/>
                            </a:schemeClr>
                          </a:solidFill>
                          <a:effectLst/>
                        </a:rPr>
                        <a:t>   ringsrapport</a:t>
                      </a:r>
                      <a:endParaRPr lang="da-DK" sz="1000" b="0" i="0" u="none" strike="noStrike" dirty="0">
                        <a:solidFill>
                          <a:schemeClr val="tx1">
                            <a:lumMod val="75000"/>
                          </a:schemeClr>
                        </a:solidFill>
                        <a:effectLst/>
                        <a:latin typeface="Calibri" panose="020F0502020204030204" pitchFamily="34" charset="0"/>
                      </a:endParaRPr>
                    </a:p>
                  </a:txBody>
                  <a:tcPr marL="45720" marR="45720"/>
                </a:tc>
                <a:extLst>
                  <a:ext uri="{0D108BD9-81ED-4DB2-BD59-A6C34878D82A}">
                    <a16:rowId xmlns:a16="http://schemas.microsoft.com/office/drawing/2014/main" val="1173320619"/>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lumMod val="75000"/>
                            </a:schemeClr>
                          </a:solidFill>
                          <a:effectLst/>
                          <a:latin typeface="+mn-lt"/>
                        </a:rPr>
                        <a:t>5.2.3 Universitetet giver de studerende god mulighed for kontakt til relevante fagmiljøer.</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5.2.3a </a:t>
                      </a:r>
                      <a:r>
                        <a:rPr lang="da-DK" sz="1200" b="1" i="1" u="none" strike="noStrike" dirty="0">
                          <a:solidFill>
                            <a:schemeClr val="tx1">
                              <a:lumMod val="75000"/>
                            </a:schemeClr>
                          </a:solidFill>
                          <a:effectLst/>
                          <a:latin typeface="+mn-lt"/>
                          <a:cs typeface="Calibri" panose="020F0502020204030204" pitchFamily="34" charset="0"/>
                        </a:rPr>
                        <a:t>STUD/VIP-ratioen </a:t>
                      </a:r>
                      <a:r>
                        <a:rPr lang="da-DK" sz="1200" b="0" i="0" u="none" strike="noStrike" dirty="0">
                          <a:solidFill>
                            <a:schemeClr val="tx1">
                              <a:lumMod val="75000"/>
                            </a:schemeClr>
                          </a:solidFill>
                          <a:effectLst/>
                          <a:latin typeface="+mn-lt"/>
                          <a:cs typeface="Calibri" panose="020F0502020204030204" pitchFamily="34" charset="0"/>
                        </a:rPr>
                        <a:t>(antal).</a:t>
                      </a:r>
                    </a:p>
                  </a:txBody>
                  <a:tcPr marL="45720" marR="45720"/>
                </a:tc>
                <a:tc>
                  <a:txBody>
                    <a:bodyPr/>
                    <a:lstStyle/>
                    <a:p>
                      <a:pPr algn="l" fontAlgn="t"/>
                      <a:r>
                        <a:rPr lang="it-IT" sz="1100" u="none" strike="noStrike" dirty="0">
                          <a:solidFill>
                            <a:schemeClr val="tx1">
                              <a:lumMod val="75000"/>
                            </a:schemeClr>
                          </a:solidFill>
                          <a:effectLst/>
                        </a:rPr>
                        <a:t>PBA og DI</a:t>
                      </a:r>
                      <a:endParaRPr lang="it-IT" sz="1100" b="0" i="0" u="none" strike="noStrike" dirty="0">
                        <a:solidFill>
                          <a:schemeClr val="tx1">
                            <a:lumMod val="75000"/>
                          </a:schemeClr>
                        </a:solidFill>
                        <a:effectLst/>
                        <a:latin typeface="Calibri" panose="020F0502020204030204" pitchFamily="34" charset="0"/>
                      </a:endParaRPr>
                    </a:p>
                    <a:p>
                      <a:pPr algn="l" fontAlgn="t"/>
                      <a:endParaRPr lang="it-IT" sz="11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100" u="none" strike="noStrike" dirty="0">
                          <a:solidFill>
                            <a:schemeClr val="tx1">
                              <a:lumMod val="75000"/>
                            </a:schemeClr>
                          </a:solidFill>
                          <a:effectLst/>
                        </a:rPr>
                        <a:t>Årligt i:</a:t>
                      </a:r>
                      <a:br>
                        <a:rPr lang="da-DK" sz="1100" u="none" strike="noStrike" dirty="0">
                          <a:solidFill>
                            <a:schemeClr val="tx1">
                              <a:lumMod val="75000"/>
                            </a:schemeClr>
                          </a:solidFill>
                          <a:effectLst/>
                        </a:rPr>
                      </a:br>
                      <a:r>
                        <a:rPr lang="da-DK" sz="1100" u="none" strike="noStrike" baseline="0" dirty="0">
                          <a:solidFill>
                            <a:schemeClr val="tx1">
                              <a:lumMod val="75000"/>
                            </a:schemeClr>
                          </a:solidFill>
                          <a:effectLst/>
                        </a:rPr>
                        <a:t> - </a:t>
                      </a:r>
                      <a:r>
                        <a:rPr lang="da-DK" sz="1000" u="none" strike="noStrike" dirty="0">
                          <a:solidFill>
                            <a:schemeClr val="tx1">
                              <a:lumMod val="75000"/>
                            </a:schemeClr>
                          </a:solidFill>
                          <a:effectLst/>
                        </a:rPr>
                        <a:t>Kvalitetsstatus eller</a:t>
                      </a:r>
                    </a:p>
                    <a:p>
                      <a:pPr algn="l" fontAlgn="t"/>
                      <a:r>
                        <a:rPr lang="da-DK" sz="1000" u="none" strike="noStrike" dirty="0">
                          <a:solidFill>
                            <a:schemeClr val="tx1">
                              <a:lumMod val="75000"/>
                            </a:schemeClr>
                          </a:solidFill>
                          <a:effectLst/>
                        </a:rPr>
                        <a:t>   kvalitetsrapport eller</a:t>
                      </a:r>
                    </a:p>
                    <a:p>
                      <a:pPr algn="l" fontAlgn="t"/>
                      <a:r>
                        <a:rPr lang="da-DK" sz="1000" u="none" strike="noStrike" dirty="0">
                          <a:solidFill>
                            <a:schemeClr val="tx1">
                              <a:lumMod val="75000"/>
                            </a:schemeClr>
                          </a:solidFill>
                          <a:effectLst/>
                        </a:rPr>
                        <a:t>   uddannelsesevalue-</a:t>
                      </a:r>
                    </a:p>
                    <a:p>
                      <a:pPr algn="l" fontAlgn="t"/>
                      <a:r>
                        <a:rPr lang="da-DK" sz="1000" u="none" strike="noStrike" dirty="0">
                          <a:solidFill>
                            <a:schemeClr val="tx1">
                              <a:lumMod val="75000"/>
                            </a:schemeClr>
                          </a:solidFill>
                          <a:effectLst/>
                        </a:rPr>
                        <a:t>   ringsrapport</a:t>
                      </a:r>
                      <a:endParaRPr lang="da-DK" sz="1000" b="0" i="0" u="none" strike="noStrike" dirty="0">
                        <a:solidFill>
                          <a:schemeClr val="tx1">
                            <a:lumMod val="75000"/>
                          </a:schemeClr>
                        </a:solidFill>
                        <a:effectLst/>
                        <a:latin typeface="Calibri" panose="020F0502020204030204" pitchFamily="34" charset="0"/>
                      </a:endParaRPr>
                    </a:p>
                  </a:txBody>
                  <a:tcPr marL="45720" marR="45720"/>
                </a:tc>
                <a:extLst>
                  <a:ext uri="{0D108BD9-81ED-4DB2-BD59-A6C34878D82A}">
                    <a16:rowId xmlns:a16="http://schemas.microsoft.com/office/drawing/2014/main" val="73694876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5.2.3b De studerendes </a:t>
                      </a:r>
                      <a:r>
                        <a:rPr lang="da-DK" sz="1200" b="1" i="1" u="none" strike="noStrike" dirty="0">
                          <a:solidFill>
                            <a:schemeClr val="tx1">
                              <a:lumMod val="75000"/>
                            </a:schemeClr>
                          </a:solidFill>
                          <a:effectLst/>
                          <a:latin typeface="+mn-lt"/>
                          <a:cs typeface="Calibri" panose="020F0502020204030204" pitchFamily="34" charset="0"/>
                        </a:rPr>
                        <a:t>kontakt til  projektvejledere</a:t>
                      </a:r>
                      <a:r>
                        <a:rPr lang="da-DK" sz="1200" b="0" i="0" u="none" strike="noStrike" dirty="0">
                          <a:solidFill>
                            <a:schemeClr val="tx1">
                              <a:lumMod val="75000"/>
                            </a:schemeClr>
                          </a:solidFill>
                          <a:effectLst/>
                          <a:latin typeface="+mn-lt"/>
                          <a:cs typeface="Calibri" panose="020F0502020204030204" pitchFamily="34" charset="0"/>
                        </a:rPr>
                        <a:t>, der er tilknyttet relevante fagmiljøer.</a:t>
                      </a:r>
                    </a:p>
                  </a:txBody>
                  <a:tcPr marL="45720" marR="45720"/>
                </a:tc>
                <a:tc>
                  <a:txBody>
                    <a:bodyPr/>
                    <a:lstStyle/>
                    <a:p>
                      <a:pPr algn="l" fontAlgn="t"/>
                      <a:r>
                        <a:rPr lang="it-IT" sz="1100" u="none" strike="noStrike" dirty="0">
                          <a:solidFill>
                            <a:schemeClr val="tx1">
                              <a:lumMod val="75000"/>
                            </a:schemeClr>
                          </a:solidFill>
                          <a:effectLst/>
                        </a:rPr>
                        <a:t>PBA og DI</a:t>
                      </a:r>
                      <a:endParaRPr lang="it-IT" sz="1100" b="0" i="0" u="none" strike="noStrike" dirty="0">
                        <a:solidFill>
                          <a:schemeClr val="tx1">
                            <a:lumMod val="75000"/>
                          </a:schemeClr>
                        </a:solidFill>
                        <a:effectLst/>
                        <a:latin typeface="Calibri" panose="020F0502020204030204" pitchFamily="34" charset="0"/>
                      </a:endParaRPr>
                    </a:p>
                    <a:p>
                      <a:pPr algn="l" fontAlgn="t"/>
                      <a:endParaRPr lang="it-IT" sz="11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100" u="none" strike="noStrike" dirty="0">
                          <a:solidFill>
                            <a:schemeClr val="tx1">
                              <a:lumMod val="75000"/>
                            </a:schemeClr>
                          </a:solidFill>
                          <a:effectLst/>
                        </a:rPr>
                        <a:t>Hvert 6. år i:</a:t>
                      </a:r>
                      <a:br>
                        <a:rPr lang="da-DK" sz="1100" u="none" strike="noStrike" dirty="0">
                          <a:solidFill>
                            <a:schemeClr val="tx1">
                              <a:lumMod val="75000"/>
                            </a:schemeClr>
                          </a:solidFill>
                          <a:effectLst/>
                        </a:rPr>
                      </a:br>
                      <a:r>
                        <a:rPr lang="da-DK" sz="1100" u="none" strike="noStrike" baseline="0" dirty="0">
                          <a:solidFill>
                            <a:schemeClr val="tx1">
                              <a:lumMod val="75000"/>
                            </a:schemeClr>
                          </a:solidFill>
                          <a:effectLst/>
                        </a:rPr>
                        <a:t> - </a:t>
                      </a:r>
                      <a:r>
                        <a:rPr lang="da-DK" sz="1000" u="none" strike="noStrike" dirty="0" err="1">
                          <a:solidFill>
                            <a:schemeClr val="tx1">
                              <a:lumMod val="75000"/>
                            </a:schemeClr>
                          </a:solidFill>
                          <a:effectLst/>
                        </a:rPr>
                        <a:t>Uddannelsesevalue</a:t>
                      </a:r>
                      <a:r>
                        <a:rPr lang="da-DK" sz="1000" u="none" strike="noStrike" dirty="0">
                          <a:solidFill>
                            <a:schemeClr val="tx1">
                              <a:lumMod val="75000"/>
                            </a:schemeClr>
                          </a:solidFill>
                          <a:effectLst/>
                        </a:rPr>
                        <a:t>-</a:t>
                      </a:r>
                    </a:p>
                    <a:p>
                      <a:pPr algn="l" fontAlgn="t"/>
                      <a:r>
                        <a:rPr lang="da-DK" sz="1000" u="none" strike="noStrike" dirty="0">
                          <a:solidFill>
                            <a:schemeClr val="tx1">
                              <a:lumMod val="75000"/>
                            </a:schemeClr>
                          </a:solidFill>
                          <a:effectLst/>
                        </a:rPr>
                        <a:t>   ringsrapport</a:t>
                      </a:r>
                      <a:endParaRPr lang="da-DK" sz="1000" b="0" i="0" u="none" strike="noStrike" dirty="0">
                        <a:solidFill>
                          <a:schemeClr val="tx1">
                            <a:lumMod val="75000"/>
                          </a:schemeClr>
                        </a:solidFill>
                        <a:effectLst/>
                        <a:latin typeface="Calibri" panose="020F0502020204030204" pitchFamily="34" charset="0"/>
                      </a:endParaRPr>
                    </a:p>
                  </a:txBody>
                  <a:tcPr marL="45720" marR="45720"/>
                </a:tc>
                <a:extLst>
                  <a:ext uri="{0D108BD9-81ED-4DB2-BD59-A6C34878D82A}">
                    <a16:rowId xmlns:a16="http://schemas.microsoft.com/office/drawing/2014/main" val="4035595083"/>
                  </a:ext>
                </a:extLst>
              </a:tr>
            </a:tbl>
          </a:graphicData>
        </a:graphic>
      </p:graphicFrame>
    </p:spTree>
    <p:extLst>
      <p:ext uri="{BB962C8B-B14F-4D97-AF65-F5344CB8AC3E}">
        <p14:creationId xmlns:p14="http://schemas.microsoft.com/office/powerpoint/2010/main" val="232472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3" name="Titel 2"/>
          <p:cNvSpPr>
            <a:spLocks noGrp="1"/>
          </p:cNvSpPr>
          <p:nvPr>
            <p:ph type="title"/>
          </p:nvPr>
        </p:nvSpPr>
        <p:spPr>
          <a:xfrm>
            <a:off x="587374" y="370290"/>
            <a:ext cx="11227398" cy="1474385"/>
          </a:xfrm>
        </p:spPr>
        <p:txBody>
          <a:bodyPr/>
          <a:lstStyle/>
          <a:p>
            <a:r>
              <a:rPr lang="da-DK" sz="3200" dirty="0"/>
              <a:t>Målsætninger, standarder og indikatorer</a:t>
            </a:r>
            <a:br>
              <a:rPr lang="da-DK" sz="3200" dirty="0"/>
            </a:br>
            <a:r>
              <a:rPr lang="da-DK" sz="1800" dirty="0">
                <a:solidFill>
                  <a:srgbClr val="FF0000"/>
                </a:solidFill>
              </a:rPr>
              <a:t>Alle uddannelser</a:t>
            </a:r>
          </a:p>
        </p:txBody>
      </p:sp>
      <p:graphicFrame>
        <p:nvGraphicFramePr>
          <p:cNvPr id="6" name="Tabel 5"/>
          <p:cNvGraphicFramePr>
            <a:graphicFrameLocks noGrp="1"/>
          </p:cNvGraphicFramePr>
          <p:nvPr>
            <p:extLst>
              <p:ext uri="{D42A27DB-BD31-4B8C-83A1-F6EECF244321}">
                <p14:modId xmlns:p14="http://schemas.microsoft.com/office/powerpoint/2010/main" val="2406052126"/>
              </p:ext>
            </p:extLst>
          </p:nvPr>
        </p:nvGraphicFramePr>
        <p:xfrm>
          <a:off x="587374" y="2171172"/>
          <a:ext cx="10901472" cy="1386840"/>
        </p:xfrm>
        <a:graphic>
          <a:graphicData uri="http://schemas.openxmlformats.org/drawingml/2006/table">
            <a:tbl>
              <a:tblPr firstRow="1">
                <a:tableStyleId>{5C22544A-7EE6-4342-B048-85BDC9FD1C3A}</a:tableStyleId>
              </a:tblPr>
              <a:tblGrid>
                <a:gridCol w="1848008">
                  <a:extLst>
                    <a:ext uri="{9D8B030D-6E8A-4147-A177-3AD203B41FA5}">
                      <a16:colId xmlns:a16="http://schemas.microsoft.com/office/drawing/2014/main" val="2991910923"/>
                    </a:ext>
                  </a:extLst>
                </a:gridCol>
                <a:gridCol w="2245260">
                  <a:extLst>
                    <a:ext uri="{9D8B030D-6E8A-4147-A177-3AD203B41FA5}">
                      <a16:colId xmlns:a16="http://schemas.microsoft.com/office/drawing/2014/main" val="4167422142"/>
                    </a:ext>
                  </a:extLst>
                </a:gridCol>
                <a:gridCol w="4255128">
                  <a:extLst>
                    <a:ext uri="{9D8B030D-6E8A-4147-A177-3AD203B41FA5}">
                      <a16:colId xmlns:a16="http://schemas.microsoft.com/office/drawing/2014/main" val="2542062904"/>
                    </a:ext>
                  </a:extLst>
                </a:gridCol>
                <a:gridCol w="869133">
                  <a:extLst>
                    <a:ext uri="{9D8B030D-6E8A-4147-A177-3AD203B41FA5}">
                      <a16:colId xmlns:a16="http://schemas.microsoft.com/office/drawing/2014/main" val="2969573861"/>
                    </a:ext>
                  </a:extLst>
                </a:gridCol>
                <a:gridCol w="1683943">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Indikatorer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a:txBody>
                    <a:bodyPr/>
                    <a:lstStyle/>
                    <a:p>
                      <a:pPr algn="l" fontAlgn="t"/>
                      <a:r>
                        <a:rPr lang="da-DK" sz="1300" u="none" strike="noStrike" dirty="0">
                          <a:effectLst/>
                        </a:rPr>
                        <a:t>5.3 Underviserne har pædagogisk og didaktisk viden og kompetencer, der løbende udvikles.</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lumMod val="75000"/>
                            </a:schemeClr>
                          </a:solidFill>
                          <a:effectLst/>
                          <a:latin typeface="+mn-lt"/>
                        </a:rPr>
                        <a:t>5.3.1 Undervisere deltager regelmæssigt i pædagogisk kompetenceudvikling.</a:t>
                      </a:r>
                    </a:p>
                    <a:p>
                      <a:pPr algn="l" fontAlgn="t"/>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da-DK" sz="1200" b="0" i="0" u="none" strike="noStrike" dirty="0">
                          <a:solidFill>
                            <a:schemeClr val="tx1">
                              <a:lumMod val="75000"/>
                            </a:schemeClr>
                          </a:solidFill>
                          <a:effectLst/>
                          <a:latin typeface="+mn-lt"/>
                          <a:cs typeface="Calibri" panose="020F0502020204030204" pitchFamily="34" charset="0"/>
                        </a:rPr>
                        <a:t>5.3.1 </a:t>
                      </a:r>
                      <a:r>
                        <a:rPr lang="da-DK" sz="1200" b="1" i="1" u="none" strike="noStrike" dirty="0">
                          <a:solidFill>
                            <a:schemeClr val="tx1">
                              <a:lumMod val="75000"/>
                            </a:schemeClr>
                          </a:solidFill>
                          <a:effectLst/>
                          <a:latin typeface="+mn-lt"/>
                          <a:cs typeface="Calibri" panose="020F0502020204030204" pitchFamily="34" charset="0"/>
                        </a:rPr>
                        <a:t>Plan for pædagogisk kompetenceudvikling </a:t>
                      </a: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000" u="none" strike="noStrike" dirty="0">
                          <a:effectLst/>
                        </a:rPr>
                        <a:t>Kvalitetsrapport eller </a:t>
                      </a:r>
                    </a:p>
                    <a:p>
                      <a:pPr algn="l" fontAlgn="t"/>
                      <a:r>
                        <a:rPr lang="da-DK" sz="1000" u="none" strike="noStrike" dirty="0">
                          <a:effectLst/>
                        </a:rPr>
                        <a:t>   uddannelsesevalue-</a:t>
                      </a:r>
                    </a:p>
                    <a:p>
                      <a:pPr algn="l" fontAlgn="t"/>
                      <a:r>
                        <a:rPr lang="da-DK" sz="1000" u="none" strike="noStrike" dirty="0">
                          <a:effectLst/>
                        </a:rPr>
                        <a:t>   ringsrapport</a:t>
                      </a:r>
                      <a:endParaRPr lang="da-DK" sz="10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501675908"/>
                  </a:ext>
                </a:extLst>
              </a:tr>
            </a:tbl>
          </a:graphicData>
        </a:graphic>
      </p:graphicFrame>
    </p:spTree>
    <p:extLst>
      <p:ext uri="{BB962C8B-B14F-4D97-AF65-F5344CB8AC3E}">
        <p14:creationId xmlns:p14="http://schemas.microsoft.com/office/powerpoint/2010/main" val="388428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Procedurer tilknyttet ”forskningsbasering og pædagogiske kompetencer ”</a:t>
            </a:r>
          </a:p>
        </p:txBody>
      </p:sp>
      <p:graphicFrame>
        <p:nvGraphicFramePr>
          <p:cNvPr id="6" name="Tabel 5"/>
          <p:cNvGraphicFramePr>
            <a:graphicFrameLocks noGrp="1"/>
          </p:cNvGraphicFramePr>
          <p:nvPr>
            <p:extLst>
              <p:ext uri="{D42A27DB-BD31-4B8C-83A1-F6EECF244321}">
                <p14:modId xmlns:p14="http://schemas.microsoft.com/office/powerpoint/2010/main" val="1354007400"/>
              </p:ext>
            </p:extLst>
          </p:nvPr>
        </p:nvGraphicFramePr>
        <p:xfrm>
          <a:off x="808254" y="2399913"/>
          <a:ext cx="9669245" cy="1409069"/>
        </p:xfrm>
        <a:graphic>
          <a:graphicData uri="http://schemas.openxmlformats.org/drawingml/2006/table">
            <a:tbl>
              <a:tblPr firstRow="1" bandRow="1">
                <a:tableStyleId>{5C22544A-7EE6-4342-B048-85BDC9FD1C3A}</a:tableStyleId>
              </a:tblPr>
              <a:tblGrid>
                <a:gridCol w="9669245">
                  <a:extLst>
                    <a:ext uri="{9D8B030D-6E8A-4147-A177-3AD203B41FA5}">
                      <a16:colId xmlns:a16="http://schemas.microsoft.com/office/drawing/2014/main" val="1161857577"/>
                    </a:ext>
                  </a:extLst>
                </a:gridCol>
              </a:tblGrid>
              <a:tr h="545069">
                <a:tc>
                  <a:txBody>
                    <a:bodyPr/>
                    <a:lstStyle/>
                    <a:p>
                      <a:pPr>
                        <a:lnSpc>
                          <a:spcPct val="120000"/>
                        </a:lnSpc>
                        <a:spcAft>
                          <a:spcPts val="0"/>
                        </a:spcAft>
                      </a:pPr>
                      <a:r>
                        <a:rPr lang="da-DK" sz="1600" spc="100" dirty="0">
                          <a:effectLst/>
                          <a:latin typeface="+mn-lt"/>
                        </a:rPr>
                        <a:t>Procedurer i kvalitetsområde 5</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07661159"/>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5.1.1 Principper for forskningsbasering og videngrundlag</a:t>
                      </a:r>
                    </a:p>
                  </a:txBody>
                  <a:tcPr marL="45720" marR="45720"/>
                </a:tc>
                <a:extLst>
                  <a:ext uri="{0D108BD9-81ED-4DB2-BD59-A6C34878D82A}">
                    <a16:rowId xmlns:a16="http://schemas.microsoft.com/office/drawing/2014/main" val="2229199714"/>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5.3.1 Principper for pædagogisk-didaktisk kompetenceudvikling</a:t>
                      </a:r>
                    </a:p>
                  </a:txBody>
                  <a:tcPr marL="45720" marR="45720"/>
                </a:tc>
                <a:extLst>
                  <a:ext uri="{0D108BD9-81ED-4DB2-BD59-A6C34878D82A}">
                    <a16:rowId xmlns:a16="http://schemas.microsoft.com/office/drawing/2014/main" val="2463179508"/>
                  </a:ext>
                </a:extLst>
              </a:tr>
            </a:tbl>
          </a:graphicData>
        </a:graphic>
      </p:graphicFrame>
    </p:spTree>
    <p:extLst>
      <p:ext uri="{BB962C8B-B14F-4D97-AF65-F5344CB8AC3E}">
        <p14:creationId xmlns:p14="http://schemas.microsoft.com/office/powerpoint/2010/main" val="118491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278170" y="5902859"/>
            <a:ext cx="1792586" cy="64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4"/>
          </p:nvPr>
        </p:nvSpPr>
        <p:spPr/>
        <p:txBody>
          <a:bodyPr/>
          <a:lstStyle/>
          <a:p>
            <a:fld id="{D8D877B3-D348-4611-9BDB-C5374591D951}" type="slidenum">
              <a:rPr lang="en-US" smtClean="0"/>
              <a:pPr/>
              <a:t>8</a:t>
            </a:fld>
            <a:endParaRPr lang="en-US" dirty="0"/>
          </a:p>
        </p:txBody>
      </p:sp>
      <p:sp>
        <p:nvSpPr>
          <p:cNvPr id="3" name="Titel 2"/>
          <p:cNvSpPr>
            <a:spLocks noGrp="1"/>
          </p:cNvSpPr>
          <p:nvPr>
            <p:ph type="title"/>
          </p:nvPr>
        </p:nvSpPr>
        <p:spPr>
          <a:xfrm>
            <a:off x="538067" y="341573"/>
            <a:ext cx="10521359" cy="1474385"/>
          </a:xfrm>
        </p:spPr>
        <p:txBody>
          <a:bodyPr/>
          <a:lstStyle/>
          <a:p>
            <a:pPr>
              <a:lnSpc>
                <a:spcPct val="120000"/>
              </a:lnSpc>
              <a:spcBef>
                <a:spcPts val="600"/>
              </a:spcBef>
              <a:spcAft>
                <a:spcPts val="300"/>
              </a:spcAft>
            </a:pPr>
            <a:r>
              <a:rPr lang="da-DK" sz="2800" spc="100" dirty="0">
                <a:ea typeface="Times New Roman" panose="02020603050405020304" pitchFamily="18" charset="0"/>
                <a:cs typeface="Times New Roman" panose="02020603050405020304" pitchFamily="18" charset="0"/>
                <a:hlinkClick r:id="rId3"/>
              </a:rPr>
              <a:t>5.1.1 Principper for forskningsbasering og videngrundlag</a:t>
            </a:r>
            <a:endParaRPr lang="da-DK" sz="2800" spc="100" dirty="0">
              <a:ea typeface="Times New Roman" panose="02020603050405020304" pitchFamily="18" charset="0"/>
              <a:cs typeface="Times New Roman" panose="02020603050405020304" pitchFamily="18" charset="0"/>
            </a:endParaRPr>
          </a:p>
        </p:txBody>
      </p:sp>
      <p:sp>
        <p:nvSpPr>
          <p:cNvPr id="6" name="Pladsholder til tekst 3"/>
          <p:cNvSpPr txBox="1">
            <a:spLocks/>
          </p:cNvSpPr>
          <p:nvPr/>
        </p:nvSpPr>
        <p:spPr>
          <a:xfrm>
            <a:off x="959667" y="1652995"/>
            <a:ext cx="11135763" cy="4693483"/>
          </a:xfrm>
          <a:prstGeom prst="rect">
            <a:avLst/>
          </a:prstGeom>
        </p:spPr>
        <p:txBody>
          <a:bodyPr vert="horz" lIns="0" tIns="45720" rIns="0" bIns="45720" rtlCol="0">
            <a:normAutofit lnSpcReduction="10000"/>
          </a:bodyPr>
          <a:lstStyle>
            <a:lvl1pPr marL="214313" indent="-214313" algn="l" defTabSz="914318" rtl="0" eaLnBrk="1" latinLnBrk="0" hangingPunct="1">
              <a:lnSpc>
                <a:spcPct val="120000"/>
              </a:lnSpc>
              <a:spcBef>
                <a:spcPts val="1000"/>
              </a:spcBef>
              <a:buFontTx/>
              <a:buBlip>
                <a:blip r:embed="rId4"/>
              </a:buBlip>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da-DK" sz="2000" dirty="0"/>
              <a:t>Institutterne skal arbejde med forskningsbaseringen og videngrundlaget jf. principper inden for:</a:t>
            </a:r>
          </a:p>
          <a:p>
            <a:pPr marL="1077913"/>
            <a:r>
              <a:rPr lang="da-DK" sz="1800" dirty="0"/>
              <a:t>Generelle principper for alle uddannelser</a:t>
            </a:r>
          </a:p>
          <a:p>
            <a:pPr marL="1077913"/>
            <a:r>
              <a:rPr lang="da-DK" sz="1800" dirty="0"/>
              <a:t>Principper kun gældende for de forskningsbaserede uddannelser (BA, KA og MA)</a:t>
            </a:r>
          </a:p>
          <a:p>
            <a:pPr marL="1077913"/>
            <a:r>
              <a:rPr lang="da-DK" sz="1800" dirty="0"/>
              <a:t>Principper kun gældende for de erhvervs- og professionsrettede uddannelser (PBA og DI) </a:t>
            </a:r>
          </a:p>
          <a:p>
            <a:pPr marL="361950" indent="-361950"/>
            <a:r>
              <a:rPr lang="da-DK" sz="2000" dirty="0"/>
              <a:t>Alle uddannelser skal gennemføre bemandingen af de enkelte moduler iht. principperne for at sikre tilknytning til forsknings- og fagmiljøer og herunder de studerendes kontakt til videngrundlaget for uddannelsen. </a:t>
            </a:r>
            <a:endParaRPr lang="da-DK" sz="1400" dirty="0"/>
          </a:p>
          <a:p>
            <a:pPr marL="361950" indent="-361950"/>
            <a:r>
              <a:rPr lang="da-DK" sz="2000" dirty="0"/>
              <a:t>Processen. RES kan anvendes jf. nedenstående ellers laves manuelle oversigter:</a:t>
            </a:r>
            <a:endParaRPr lang="da-DK" sz="2400" dirty="0"/>
          </a:p>
          <a:p>
            <a:pPr marL="1077913">
              <a:spcBef>
                <a:spcPts val="0"/>
              </a:spcBef>
            </a:pPr>
            <a:r>
              <a:rPr lang="da-DK" sz="1800" dirty="0"/>
              <a:t>Senest medio maj/november laves bemandingsrekvirering i RES</a:t>
            </a:r>
          </a:p>
          <a:p>
            <a:pPr marL="1077913">
              <a:spcBef>
                <a:spcPts val="0"/>
              </a:spcBef>
            </a:pPr>
            <a:r>
              <a:rPr lang="da-DK" sz="1800" dirty="0"/>
              <a:t>Senest ultimo maj/november – udtræk fra RES sikres jf.</a:t>
            </a:r>
            <a:r>
              <a:rPr lang="da-DK" sz="1800" b="1" dirty="0"/>
              <a:t> </a:t>
            </a:r>
            <a:r>
              <a:rPr lang="da-DK" sz="1800" dirty="0"/>
              <a:t>skabeloner</a:t>
            </a:r>
          </a:p>
          <a:p>
            <a:pPr marL="1077913">
              <a:spcBef>
                <a:spcPts val="0"/>
              </a:spcBef>
            </a:pPr>
            <a:r>
              <a:rPr lang="da-DK" sz="1800" dirty="0"/>
              <a:t>Senest primo juni/december – bemandingsplanerne drøftes og godkendes af institutledelsen</a:t>
            </a:r>
          </a:p>
          <a:p>
            <a:pPr marL="1077913">
              <a:spcBef>
                <a:spcPts val="0"/>
              </a:spcBef>
            </a:pPr>
            <a:r>
              <a:rPr lang="da-DK" sz="1800" dirty="0"/>
              <a:t>Se evt. vejledning her: </a:t>
            </a:r>
            <a:r>
              <a:rPr lang="da-DK" sz="1800" dirty="0">
                <a:hlinkClick r:id="rId5"/>
              </a:rPr>
              <a:t>Vejledning</a:t>
            </a:r>
            <a:endParaRPr lang="da-DK" sz="1800" dirty="0"/>
          </a:p>
          <a:p>
            <a:pPr marL="863600" indent="0">
              <a:buFontTx/>
              <a:buNone/>
            </a:pPr>
            <a:endParaRPr lang="da-DK" sz="2000" dirty="0"/>
          </a:p>
          <a:p>
            <a:pPr marL="1358900" lvl="1"/>
            <a:endParaRPr lang="da-DK" dirty="0"/>
          </a:p>
          <a:p>
            <a:pPr marL="0" indent="0">
              <a:buFontTx/>
              <a:buNone/>
            </a:pPr>
            <a:endParaRPr lang="da-DK" dirty="0"/>
          </a:p>
        </p:txBody>
      </p:sp>
    </p:spTree>
    <p:extLst>
      <p:ext uri="{BB962C8B-B14F-4D97-AF65-F5344CB8AC3E}">
        <p14:creationId xmlns:p14="http://schemas.microsoft.com/office/powerpoint/2010/main" val="217828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278170" y="5902859"/>
            <a:ext cx="1792586" cy="64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4"/>
          </p:nvPr>
        </p:nvSpPr>
        <p:spPr/>
        <p:txBody>
          <a:bodyPr/>
          <a:lstStyle/>
          <a:p>
            <a:fld id="{D8D877B3-D348-4611-9BDB-C5374591D951}" type="slidenum">
              <a:rPr lang="en-US" smtClean="0"/>
              <a:pPr/>
              <a:t>9</a:t>
            </a:fld>
            <a:endParaRPr lang="en-US" dirty="0"/>
          </a:p>
        </p:txBody>
      </p:sp>
      <p:sp>
        <p:nvSpPr>
          <p:cNvPr id="3" name="Titel 2"/>
          <p:cNvSpPr>
            <a:spLocks noGrp="1"/>
          </p:cNvSpPr>
          <p:nvPr>
            <p:ph type="title"/>
          </p:nvPr>
        </p:nvSpPr>
        <p:spPr>
          <a:xfrm>
            <a:off x="538067" y="341573"/>
            <a:ext cx="10521359" cy="1474385"/>
          </a:xfrm>
        </p:spPr>
        <p:txBody>
          <a:bodyPr/>
          <a:lstStyle/>
          <a:p>
            <a:pPr>
              <a:lnSpc>
                <a:spcPct val="120000"/>
              </a:lnSpc>
              <a:spcBef>
                <a:spcPts val="600"/>
              </a:spcBef>
              <a:spcAft>
                <a:spcPts val="300"/>
              </a:spcAft>
            </a:pPr>
            <a:r>
              <a:rPr lang="da-DK" sz="2800" spc="100" dirty="0">
                <a:ea typeface="Times New Roman" panose="02020603050405020304" pitchFamily="18" charset="0"/>
                <a:cs typeface="Times New Roman" panose="02020603050405020304" pitchFamily="18" charset="0"/>
                <a:hlinkClick r:id="rId3"/>
              </a:rPr>
              <a:t>5.1.1 Principper for forskningsbasering og videngrundlag</a:t>
            </a:r>
            <a:endParaRPr lang="da-DK" sz="2800" spc="100" dirty="0">
              <a:ea typeface="Times New Roman" panose="02020603050405020304" pitchFamily="18" charset="0"/>
              <a:cs typeface="Times New Roman" panose="02020603050405020304" pitchFamily="18" charset="0"/>
            </a:endParaRPr>
          </a:p>
        </p:txBody>
      </p:sp>
      <p:sp>
        <p:nvSpPr>
          <p:cNvPr id="6" name="Pladsholder til tekst 3"/>
          <p:cNvSpPr txBox="1">
            <a:spLocks/>
          </p:cNvSpPr>
          <p:nvPr/>
        </p:nvSpPr>
        <p:spPr>
          <a:xfrm>
            <a:off x="959667" y="1652995"/>
            <a:ext cx="11045227" cy="4693483"/>
          </a:xfrm>
          <a:prstGeom prst="rect">
            <a:avLst/>
          </a:prstGeom>
        </p:spPr>
        <p:txBody>
          <a:bodyPr vert="horz" lIns="0" tIns="45720" rIns="0" bIns="45720" rtlCol="0">
            <a:normAutofit/>
          </a:bodyPr>
          <a:lstStyle>
            <a:lvl1pPr marL="214313" indent="-214313" algn="l" defTabSz="914318" rtl="0" eaLnBrk="1" latinLnBrk="0" hangingPunct="1">
              <a:lnSpc>
                <a:spcPct val="120000"/>
              </a:lnSpc>
              <a:spcBef>
                <a:spcPts val="1000"/>
              </a:spcBef>
              <a:buFontTx/>
              <a:buBlip>
                <a:blip r:embed="rId4"/>
              </a:buBlip>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da-DK" sz="2000" dirty="0"/>
              <a:t>For institutter, der har erhvervs- og professionsrettede uddannelser, skal der udarbejdes en plan (decentral procedure), der beskriver de tilknyttede underviseres faglighed og løbende opdatering af ny viden inden for kerneområder/fagelementer i forhold til:</a:t>
            </a:r>
            <a:endParaRPr lang="da-DK" sz="2400" dirty="0"/>
          </a:p>
          <a:p>
            <a:pPr marL="1077913">
              <a:spcBef>
                <a:spcPts val="0"/>
              </a:spcBef>
            </a:pPr>
            <a:r>
              <a:rPr lang="da-DK" sz="1800" dirty="0"/>
              <a:t>Forsknings- og udviklingsviden (deltagelse i praksisnære forsknings- og udviklingsaktiviteter/-projekter eller opdatering af ny forskning via eksterne </a:t>
            </a:r>
            <a:r>
              <a:rPr lang="da-DK" sz="1800" dirty="0" err="1"/>
              <a:t>videnkilder</a:t>
            </a:r>
            <a:r>
              <a:rPr lang="da-DK" sz="1800" dirty="0"/>
              <a:t> og samarbejder mv.)</a:t>
            </a:r>
          </a:p>
          <a:p>
            <a:pPr marL="1077913">
              <a:spcBef>
                <a:spcPts val="0"/>
              </a:spcBef>
            </a:pPr>
            <a:r>
              <a:rPr lang="da-DK" sz="1800" dirty="0"/>
              <a:t>Praksisviden (opdateret viden om centrale tendenser inden for det erhverv eller den profession, uddannelsen er rettet mod – igennem praktiksamarbejder, andre eksterne samarbejder og netværk mv.)</a:t>
            </a:r>
          </a:p>
          <a:p>
            <a:pPr marL="1077913">
              <a:spcBef>
                <a:spcPts val="0"/>
              </a:spcBef>
            </a:pPr>
            <a:endParaRPr lang="da-DK" sz="1800" dirty="0"/>
          </a:p>
          <a:p>
            <a:pPr marL="1077913">
              <a:spcBef>
                <a:spcPts val="0"/>
              </a:spcBef>
            </a:pPr>
            <a:r>
              <a:rPr lang="da-DK" sz="1800" dirty="0"/>
              <a:t>Se evt. vejledning her: </a:t>
            </a:r>
            <a:r>
              <a:rPr lang="da-DK" sz="1800" dirty="0">
                <a:hlinkClick r:id="rId5"/>
              </a:rPr>
              <a:t>Vejledning</a:t>
            </a:r>
            <a:endParaRPr lang="da-DK" sz="1800" dirty="0"/>
          </a:p>
          <a:p>
            <a:pPr marL="863600" indent="0">
              <a:spcBef>
                <a:spcPts val="0"/>
              </a:spcBef>
              <a:buNone/>
            </a:pPr>
            <a:endParaRPr lang="da-DK" sz="1800" dirty="0"/>
          </a:p>
          <a:p>
            <a:pPr marL="863600" indent="0">
              <a:buFontTx/>
              <a:buNone/>
            </a:pPr>
            <a:endParaRPr lang="da-DK" sz="2000" dirty="0"/>
          </a:p>
          <a:p>
            <a:pPr marL="1358900" lvl="1"/>
            <a:endParaRPr lang="da-DK" dirty="0"/>
          </a:p>
          <a:p>
            <a:pPr marL="0" indent="0">
              <a:buFontTx/>
              <a:buNone/>
            </a:pPr>
            <a:endParaRPr lang="da-DK" dirty="0"/>
          </a:p>
        </p:txBody>
      </p:sp>
    </p:spTree>
    <p:extLst>
      <p:ext uri="{BB962C8B-B14F-4D97-AF65-F5344CB8AC3E}">
        <p14:creationId xmlns:p14="http://schemas.microsoft.com/office/powerpoint/2010/main" val="3816566470"/>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fb3083c-c57b-4611-a9bc-f653d3097a5f"/>
    <ds:schemaRef ds:uri="http://www.w3.org/XML/1998/namespace"/>
    <ds:schemaRef ds:uri="http://purl.org/dc/dcmitype/"/>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7391</TotalTime>
  <Words>1512</Words>
  <Application>Microsoft Office PowerPoint</Application>
  <PresentationFormat>Widescreen</PresentationFormat>
  <Paragraphs>195</Paragraphs>
  <Slides>11</Slides>
  <Notes>11</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11</vt:i4>
      </vt:variant>
    </vt:vector>
  </HeadingPairs>
  <TitlesOfParts>
    <vt:vector size="19" baseType="lpstr">
      <vt:lpstr>Arial</vt:lpstr>
      <vt:lpstr>Arial Black</vt:lpstr>
      <vt:lpstr>Calibri</vt:lpstr>
      <vt:lpstr>Wingdings</vt:lpstr>
      <vt:lpstr>AAU PowerPoint</vt:lpstr>
      <vt:lpstr>AAU PowerPoint - Blue</vt:lpstr>
      <vt:lpstr>1_AAU PowerPoint</vt:lpstr>
      <vt:lpstr>blank</vt:lpstr>
      <vt:lpstr>Introduktion til kvalitetsområde  ”5. Forskningsbasering og pædagogiske kompetencer” </vt:lpstr>
      <vt:lpstr>Rammerne for AAU’s kvalitetssystem</vt:lpstr>
      <vt:lpstr>Kvalitetsområdet for forskningsbasering og pædagogiske kompetencer har fokus på</vt:lpstr>
      <vt:lpstr>Målsætninger, standarder og indikatorer Forskningsbaserede uddannelser</vt:lpstr>
      <vt:lpstr>Målsætninger, standarder og indikatorer Erhvervs- og professionsrettede uddannelser</vt:lpstr>
      <vt:lpstr>Målsætninger, standarder og indikatorer Alle uddannelser</vt:lpstr>
      <vt:lpstr>Procedurer tilknyttet ”forskningsbasering og pædagogiske kompetencer ”</vt:lpstr>
      <vt:lpstr>5.1.1 Principper for forskningsbasering og videngrundlag</vt:lpstr>
      <vt:lpstr>5.1.1 Principper for forskningsbasering og videngrundlag</vt:lpstr>
      <vt:lpstr>5.3.1 Principper for pædagogisk-didaktisk kompetence-udvikling</vt:lpstr>
      <vt:lpstr>Vil du vide mere om AAU’s kvalitetssystem</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293</cp:revision>
  <cp:lastPrinted>2019-09-04T12:16:29Z</cp:lastPrinted>
  <dcterms:created xsi:type="dcterms:W3CDTF">2019-09-03T05:58:02Z</dcterms:created>
  <dcterms:modified xsi:type="dcterms:W3CDTF">2023-02-22T10:23:19Z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